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25"/>
  </p:notesMasterIdLst>
  <p:sldIdLst>
    <p:sldId id="257" r:id="rId5"/>
    <p:sldId id="331" r:id="rId6"/>
    <p:sldId id="295" r:id="rId7"/>
    <p:sldId id="325" r:id="rId8"/>
    <p:sldId id="326" r:id="rId9"/>
    <p:sldId id="327" r:id="rId10"/>
    <p:sldId id="328" r:id="rId11"/>
    <p:sldId id="329" r:id="rId12"/>
    <p:sldId id="332" r:id="rId13"/>
    <p:sldId id="330" r:id="rId14"/>
    <p:sldId id="333" r:id="rId15"/>
    <p:sldId id="334" r:id="rId16"/>
    <p:sldId id="321" r:id="rId17"/>
    <p:sldId id="320" r:id="rId18"/>
    <p:sldId id="313" r:id="rId19"/>
    <p:sldId id="303" r:id="rId20"/>
    <p:sldId id="322" r:id="rId21"/>
    <p:sldId id="323" r:id="rId22"/>
    <p:sldId id="324" r:id="rId23"/>
    <p:sldId id="281" r:id="rId2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5" d="100"/>
          <a:sy n="85" d="100"/>
        </p:scale>
        <p:origin x="155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EB1EC729-8C0E-4794-80ED-3CE86C5463EB}" type="datetimeFigureOut">
              <a:rPr lang="en-US" smtClean="0"/>
              <a:pPr/>
              <a:t>2/27/2023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003AAE6-CC7D-4CB7-A15C-0DB0E230541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C14F7D7-82D8-4CF5-BF8F-129EEB082A4E}"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19</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2</a:t>
            </a:fld>
            <a:endParaRPr lang="en-US"/>
          </a:p>
        </p:txBody>
      </p:sp>
    </p:spTree>
    <p:extLst>
      <p:ext uri="{BB962C8B-B14F-4D97-AF65-F5344CB8AC3E}">
        <p14:creationId xmlns:p14="http://schemas.microsoft.com/office/powerpoint/2010/main" val="1379741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13</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14</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15</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16</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17</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18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a:t>Click to edit Master title style</a:t>
            </a:r>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480C4ADC-EFFD-4236-9EF6-75F7847C1A36}" type="datetimeFigureOut">
              <a:rPr lang="en-US" smtClean="0"/>
              <a:pPr/>
              <a:t>2/27/2023</a:t>
            </a:fld>
            <a:endParaRPr lang="en-US"/>
          </a:p>
        </p:txBody>
      </p:sp>
      <p:sp>
        <p:nvSpPr>
          <p:cNvPr id="16" name="Slide Number Placeholder 15"/>
          <p:cNvSpPr>
            <a:spLocks noGrp="1"/>
          </p:cNvSpPr>
          <p:nvPr>
            <p:ph type="sldNum" sz="quarter" idx="11"/>
          </p:nvPr>
        </p:nvSpPr>
        <p:spPr/>
        <p:txBody>
          <a:bodyPr/>
          <a:lstStyle/>
          <a:p>
            <a:fld id="{2BA76E1D-847B-437A-98A7-08F6B7557078}"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80C4ADC-EFFD-4236-9EF6-75F7847C1A36}" type="datetimeFigureOut">
              <a:rPr lang="en-US" smtClean="0"/>
              <a:pPr/>
              <a:t>2/27/2023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A76E1D-847B-437A-98A7-08F6B755707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80C4ADC-EFFD-4236-9EF6-75F7847C1A36}" type="datetimeFigureOut">
              <a:rPr lang="en-US" smtClean="0"/>
              <a:pPr/>
              <a:t>2/27/2023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A76E1D-847B-437A-98A7-08F6B755707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4" name="Date Placeholder 13"/>
          <p:cNvSpPr>
            <a:spLocks noGrp="1"/>
          </p:cNvSpPr>
          <p:nvPr>
            <p:ph type="dt" sz="half" idx="14"/>
          </p:nvPr>
        </p:nvSpPr>
        <p:spPr/>
        <p:txBody>
          <a:bodyPr/>
          <a:lstStyle/>
          <a:p>
            <a:fld id="{480C4ADC-EFFD-4236-9EF6-75F7847C1A36}" type="datetimeFigureOut">
              <a:rPr lang="en-US" smtClean="0"/>
              <a:pPr/>
              <a:t>2/27/2023</a:t>
            </a:fld>
            <a:endParaRPr lang="en-US"/>
          </a:p>
        </p:txBody>
      </p:sp>
      <p:sp>
        <p:nvSpPr>
          <p:cNvPr id="15" name="Slide Number Placeholder 14"/>
          <p:cNvSpPr>
            <a:spLocks noGrp="1"/>
          </p:cNvSpPr>
          <p:nvPr>
            <p:ph type="sldNum" sz="quarter" idx="15"/>
          </p:nvPr>
        </p:nvSpPr>
        <p:spPr/>
        <p:txBody>
          <a:bodyPr/>
          <a:lstStyle>
            <a:lvl1pPr algn="ctr">
              <a:defRPr/>
            </a:lvl1pPr>
          </a:lstStyle>
          <a:p>
            <a:fld id="{2BA76E1D-847B-437A-98A7-08F6B7557078}" type="slidenum">
              <a:rPr lang="en-US" smtClean="0"/>
              <a:pPr/>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80C4ADC-EFFD-4236-9EF6-75F7847C1A36}" type="datetimeFigureOut">
              <a:rPr lang="en-US" smtClean="0"/>
              <a:pPr/>
              <a:t>2/27/2023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A76E1D-847B-437A-98A7-08F6B7557078}" type="slidenum">
              <a:rPr lang="en-US" smtClean="0"/>
              <a:pPr/>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a:t>Click to edit Master title style</a:t>
            </a:r>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480C4ADC-EFFD-4236-9EF6-75F7847C1A36}" type="datetimeFigureOut">
              <a:rPr lang="en-US" smtClean="0"/>
              <a:pPr/>
              <a:t>2/27/2023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A76E1D-847B-437A-98A7-08F6B7557078}" type="slidenum">
              <a:rPr lang="en-US" smtClean="0"/>
              <a:pPr/>
              <a:t>‹#›</a:t>
            </a:fld>
            <a:endParaRPr lang="en-US"/>
          </a:p>
        </p:txBody>
      </p:sp>
      <p:sp>
        <p:nvSpPr>
          <p:cNvPr id="2" name="Title 1"/>
          <p:cNvSpPr>
            <a:spLocks noGrp="1"/>
          </p:cNvSpPr>
          <p:nvPr>
            <p:ph type="title"/>
          </p:nvPr>
        </p:nvSpPr>
        <p:spPr/>
        <p:txBody>
          <a:bodyPr/>
          <a:lstStyle/>
          <a:p>
            <a:r>
              <a:rPr kumimoji="0" lang="en-US"/>
              <a:t>Click to edit Master title style</a:t>
            </a:r>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2BA76E1D-847B-437A-98A7-08F6B7557078}" type="slidenum">
              <a:rPr lang="en-US" smtClean="0"/>
              <a:pPr/>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480C4ADC-EFFD-4236-9EF6-75F7847C1A36}" type="datetimeFigureOut">
              <a:rPr lang="en-US" smtClean="0"/>
              <a:pPr/>
              <a:t>2/27/2023</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a:t>Click to edit Master title style</a:t>
            </a:r>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80C4ADC-EFFD-4236-9EF6-75F7847C1A36}" type="datetimeFigureOut">
              <a:rPr lang="en-US" smtClean="0"/>
              <a:pPr/>
              <a:t>2/27/2023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BA76E1D-847B-437A-98A7-08F6B7557078}" type="slidenum">
              <a:rPr lang="en-US" smtClean="0"/>
              <a:pPr/>
              <a:t>‹#›</a:t>
            </a:fld>
            <a:endParaRPr lang="en-US"/>
          </a:p>
        </p:txBody>
      </p:sp>
      <p:sp>
        <p:nvSpPr>
          <p:cNvPr id="2" name="Title 1"/>
          <p:cNvSpPr>
            <a:spLocks noGrp="1"/>
          </p:cNvSpPr>
          <p:nvPr>
            <p:ph type="title"/>
          </p:nvPr>
        </p:nvSpPr>
        <p:spPr/>
        <p:txBody>
          <a:bodyPr/>
          <a:lstStyle/>
          <a:p>
            <a:r>
              <a:rPr kumimoji="0"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0C4ADC-EFFD-4236-9EF6-75F7847C1A36}" type="datetimeFigureOut">
              <a:rPr lang="en-US" smtClean="0"/>
              <a:pPr/>
              <a:t>2/27/2023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BA76E1D-847B-437A-98A7-08F6B755707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a:t>Click to edit Master title style</a:t>
            </a:r>
          </a:p>
        </p:txBody>
      </p:sp>
      <p:sp>
        <p:nvSpPr>
          <p:cNvPr id="8" name="Date Placeholder 7"/>
          <p:cNvSpPr>
            <a:spLocks noGrp="1"/>
          </p:cNvSpPr>
          <p:nvPr>
            <p:ph type="dt" sz="half" idx="14"/>
          </p:nvPr>
        </p:nvSpPr>
        <p:spPr/>
        <p:txBody>
          <a:bodyPr/>
          <a:lstStyle/>
          <a:p>
            <a:fld id="{480C4ADC-EFFD-4236-9EF6-75F7847C1A36}" type="datetimeFigureOut">
              <a:rPr lang="en-US" smtClean="0"/>
              <a:pPr/>
              <a:t>2/27/2023</a:t>
            </a:fld>
            <a:endParaRPr lang="en-US"/>
          </a:p>
        </p:txBody>
      </p:sp>
      <p:sp>
        <p:nvSpPr>
          <p:cNvPr id="9" name="Slide Number Placeholder 8"/>
          <p:cNvSpPr>
            <a:spLocks noGrp="1"/>
          </p:cNvSpPr>
          <p:nvPr>
            <p:ph type="sldNum" sz="quarter" idx="15"/>
          </p:nvPr>
        </p:nvSpPr>
        <p:spPr/>
        <p:txBody>
          <a:bodyPr/>
          <a:lstStyle/>
          <a:p>
            <a:fld id="{2BA76E1D-847B-437A-98A7-08F6B7557078}" type="slidenum">
              <a:rPr lang="en-US" smtClean="0"/>
              <a:pPr/>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a:t>Click to edit Master title style</a:t>
            </a:r>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a:t>Click icon to add picture</a:t>
            </a:r>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8" name="Date Placeholder 7"/>
          <p:cNvSpPr>
            <a:spLocks noGrp="1"/>
          </p:cNvSpPr>
          <p:nvPr>
            <p:ph type="dt" sz="half" idx="10"/>
          </p:nvPr>
        </p:nvSpPr>
        <p:spPr/>
        <p:txBody>
          <a:bodyPr/>
          <a:lstStyle/>
          <a:p>
            <a:fld id="{480C4ADC-EFFD-4236-9EF6-75F7847C1A36}" type="datetimeFigureOut">
              <a:rPr lang="en-US" smtClean="0"/>
              <a:pPr/>
              <a:t>2/27/2023</a:t>
            </a:fld>
            <a:endParaRPr lang="en-US"/>
          </a:p>
        </p:txBody>
      </p:sp>
      <p:sp>
        <p:nvSpPr>
          <p:cNvPr id="9" name="Slide Number Placeholder 8"/>
          <p:cNvSpPr>
            <a:spLocks noGrp="1"/>
          </p:cNvSpPr>
          <p:nvPr>
            <p:ph type="sldNum" sz="quarter" idx="11"/>
          </p:nvPr>
        </p:nvSpPr>
        <p:spPr/>
        <p:txBody>
          <a:bodyPr/>
          <a:lstStyle/>
          <a:p>
            <a:fld id="{2BA76E1D-847B-437A-98A7-08F6B7557078}"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480C4ADC-EFFD-4236-9EF6-75F7847C1A36}" type="datetimeFigureOut">
              <a:rPr lang="en-US" smtClean="0"/>
              <a:pPr/>
              <a:t>2/27/2023</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2BA76E1D-847B-437A-98A7-08F6B7557078}" type="slidenum">
              <a:rPr lang="en-US" smtClean="0"/>
              <a:pPr/>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a:t>Click to edit Master title style</a:t>
            </a:r>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hyperlink" Target="ncredible%20Facts%20About%20The%20Planets%20In%20Our%20Solar%20System%20|%20Zenith%20Compilation%20|%20Spark"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AutoShape 2" descr="Related imag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7588" name="AutoShape 4" descr="Related imag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 name="Picture 3" descr="focus.jpg"/>
          <p:cNvPicPr>
            <a:picLocks noChangeAspect="1"/>
          </p:cNvPicPr>
          <p:nvPr/>
        </p:nvPicPr>
        <p:blipFill>
          <a:blip r:embed="rId3" cstate="print"/>
          <a:stretch>
            <a:fillRect/>
          </a:stretch>
        </p:blipFill>
        <p:spPr>
          <a:xfrm>
            <a:off x="0" y="0"/>
            <a:ext cx="9144000" cy="6858000"/>
          </a:xfrm>
          <a:prstGeom prst="rect">
            <a:avLst/>
          </a:prstGeom>
        </p:spPr>
      </p:pic>
      <p:sp>
        <p:nvSpPr>
          <p:cNvPr id="5" name="TextBox 4"/>
          <p:cNvSpPr txBox="1"/>
          <p:nvPr/>
        </p:nvSpPr>
        <p:spPr>
          <a:xfrm>
            <a:off x="914400" y="228600"/>
            <a:ext cx="8001000" cy="769441"/>
          </a:xfrm>
          <a:prstGeom prst="rect">
            <a:avLst/>
          </a:prstGeom>
          <a:noFill/>
        </p:spPr>
        <p:txBody>
          <a:bodyPr wrap="square" rtlCol="0">
            <a:spAutoFit/>
          </a:bodyPr>
          <a:lstStyle/>
          <a:p>
            <a:r>
              <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haroni" pitchFamily="2" charset="-79"/>
                <a:cs typeface="Aharoni" pitchFamily="2" charset="-79"/>
              </a:rPr>
              <a:t>Week at A Glance for </a:t>
            </a:r>
            <a:r>
              <a:rPr lang="en-US" sz="4400" dirty="0">
                <a:ln w="18415" cmpd="sng">
                  <a:solidFill>
                    <a:srgbClr val="FFFFFF"/>
                  </a:solidFill>
                  <a:prstDash val="solid"/>
                </a:ln>
                <a:solidFill>
                  <a:schemeClr val="tx1">
                    <a:lumMod val="95000"/>
                    <a:lumOff val="5000"/>
                  </a:schemeClr>
                </a:solidFill>
                <a:effectLst>
                  <a:outerShdw blurRad="38100" dist="38100" dir="2700000" algn="tl">
                    <a:srgbClr val="000000">
                      <a:alpha val="43137"/>
                    </a:srgbClr>
                  </a:outerShdw>
                </a:effectLst>
                <a:latin typeface="Aharoni" pitchFamily="2" charset="-79"/>
                <a:cs typeface="Aharoni" pitchFamily="2" charset="-79"/>
              </a:rPr>
              <a:t>Science</a:t>
            </a:r>
          </a:p>
        </p:txBody>
      </p:sp>
      <p:sp>
        <p:nvSpPr>
          <p:cNvPr id="6" name="TextBox 5"/>
          <p:cNvSpPr txBox="1"/>
          <p:nvPr/>
        </p:nvSpPr>
        <p:spPr>
          <a:xfrm>
            <a:off x="6019800" y="2590800"/>
            <a:ext cx="3124200" cy="1077218"/>
          </a:xfrm>
          <a:prstGeom prst="rect">
            <a:avLst/>
          </a:prstGeom>
          <a:noFill/>
        </p:spPr>
        <p:txBody>
          <a:bodyPr wrap="square" rtlCol="0">
            <a:spAutoFit/>
          </a:bodyPr>
          <a:lstStyle/>
          <a:p>
            <a:pPr algn="ctr"/>
            <a:r>
              <a:rPr lang="en-US" sz="3200" b="1" dirty="0">
                <a:solidFill>
                  <a:srgbClr val="FFFF00"/>
                </a:solidFill>
                <a:latin typeface="Times New Roman" pitchFamily="18" charset="0"/>
                <a:cs typeface="Times New Roman" pitchFamily="18" charset="0"/>
              </a:rPr>
              <a:t>February 27- </a:t>
            </a:r>
          </a:p>
          <a:p>
            <a:pPr algn="ctr"/>
            <a:r>
              <a:rPr lang="en-US" sz="3200" b="1" dirty="0">
                <a:solidFill>
                  <a:srgbClr val="FFFF00"/>
                </a:solidFill>
                <a:latin typeface="Times New Roman" pitchFamily="18" charset="0"/>
                <a:cs typeface="Times New Roman" pitchFamily="18" charset="0"/>
              </a:rPr>
              <a:t>March 3</a:t>
            </a:r>
          </a:p>
        </p:txBody>
      </p:sp>
      <p:sp>
        <p:nvSpPr>
          <p:cNvPr id="7" name="TextBox 6"/>
          <p:cNvSpPr txBox="1"/>
          <p:nvPr/>
        </p:nvSpPr>
        <p:spPr>
          <a:xfrm>
            <a:off x="6324600" y="4800600"/>
            <a:ext cx="2590800" cy="1200329"/>
          </a:xfrm>
          <a:prstGeom prst="rect">
            <a:avLst/>
          </a:prstGeom>
          <a:noFill/>
        </p:spPr>
        <p:txBody>
          <a:bodyPr wrap="square" rtlCol="0">
            <a:spAutoFit/>
          </a:bodyPr>
          <a:lstStyle/>
          <a:p>
            <a:r>
              <a:rPr lang="en-US" sz="3600" dirty="0">
                <a:solidFill>
                  <a:srgbClr val="92D050"/>
                </a:solidFill>
                <a:effectLst>
                  <a:outerShdw blurRad="38100" dist="38100" dir="2700000" algn="tl">
                    <a:srgbClr val="000000">
                      <a:alpha val="43137"/>
                    </a:srgbClr>
                  </a:outerShdw>
                </a:effectLst>
                <a:latin typeface="US" pitchFamily="82" charset="0"/>
              </a:rPr>
              <a:t>Solar System and Beyond</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3F16B35-5793-4372-96B7-A9B958083437}"/>
              </a:ext>
            </a:extLst>
          </p:cNvPr>
          <p:cNvPicPr>
            <a:picLocks noChangeAspect="1"/>
          </p:cNvPicPr>
          <p:nvPr/>
        </p:nvPicPr>
        <p:blipFill rotWithShape="1">
          <a:blip r:embed="rId2"/>
          <a:srcRect l="34166" t="15926" r="16667" b="10000"/>
          <a:stretch/>
        </p:blipFill>
        <p:spPr>
          <a:xfrm>
            <a:off x="1295400" y="457200"/>
            <a:ext cx="6774180" cy="5740831"/>
          </a:xfrm>
          <a:prstGeom prst="rect">
            <a:avLst/>
          </a:prstGeom>
        </p:spPr>
      </p:pic>
    </p:spTree>
    <p:extLst>
      <p:ext uri="{BB962C8B-B14F-4D97-AF65-F5344CB8AC3E}">
        <p14:creationId xmlns:p14="http://schemas.microsoft.com/office/powerpoint/2010/main" val="31940867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11 Reasons Earth Is Uniquely Equipped for Life - Owlcation">
            <a:extLst>
              <a:ext uri="{FF2B5EF4-FFF2-40B4-BE49-F238E27FC236}">
                <a16:creationId xmlns:a16="http://schemas.microsoft.com/office/drawing/2014/main" id="{B8DFED21-2D0B-4772-8A6A-2E77E58B43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3100" y="1219200"/>
            <a:ext cx="5257800" cy="52578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3DB7700-F7B3-4B22-9B3C-744C000E6A8A}"/>
              </a:ext>
            </a:extLst>
          </p:cNvPr>
          <p:cNvSpPr txBox="1"/>
          <p:nvPr/>
        </p:nvSpPr>
        <p:spPr>
          <a:xfrm>
            <a:off x="2057400" y="304800"/>
            <a:ext cx="6477000" cy="707886"/>
          </a:xfrm>
          <a:prstGeom prst="rect">
            <a:avLst/>
          </a:prstGeom>
          <a:noFill/>
        </p:spPr>
        <p:txBody>
          <a:bodyPr wrap="square" rtlCol="0">
            <a:spAutoFit/>
          </a:bodyPr>
          <a:lstStyle/>
          <a:p>
            <a:r>
              <a:rPr lang="en-US" sz="4000" dirty="0"/>
              <a:t>Ability to Support Life</a:t>
            </a:r>
          </a:p>
        </p:txBody>
      </p:sp>
    </p:spTree>
    <p:extLst>
      <p:ext uri="{BB962C8B-B14F-4D97-AF65-F5344CB8AC3E}">
        <p14:creationId xmlns:p14="http://schemas.microsoft.com/office/powerpoint/2010/main" val="7810550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C29386C-922A-4734-9980-E65F76866904}"/>
              </a:ext>
            </a:extLst>
          </p:cNvPr>
          <p:cNvSpPr/>
          <p:nvPr/>
        </p:nvSpPr>
        <p:spPr>
          <a:xfrm>
            <a:off x="1371600" y="1066800"/>
            <a:ext cx="7239000" cy="1938992"/>
          </a:xfrm>
          <a:prstGeom prst="rect">
            <a:avLst/>
          </a:prstGeom>
        </p:spPr>
        <p:txBody>
          <a:bodyPr wrap="square">
            <a:spAutoFit/>
          </a:bodyPr>
          <a:lstStyle/>
          <a:p>
            <a:r>
              <a:rPr lang="en-US" sz="4000" b="1" dirty="0">
                <a:solidFill>
                  <a:srgbClr val="030303"/>
                </a:solidFill>
                <a:latin typeface="YouTube Sans"/>
              </a:rPr>
              <a:t>Incredible Facts About The Planets In Our Solar System | Zenith Compilation | Spark</a:t>
            </a:r>
            <a:endParaRPr lang="en-US" sz="4000" b="1" i="0" dirty="0">
              <a:solidFill>
                <a:srgbClr val="030303"/>
              </a:solidFill>
              <a:effectLst/>
              <a:latin typeface="YouTube Sans"/>
            </a:endParaRPr>
          </a:p>
        </p:txBody>
      </p:sp>
      <p:sp>
        <p:nvSpPr>
          <p:cNvPr id="3" name="TextBox 2">
            <a:extLst>
              <a:ext uri="{FF2B5EF4-FFF2-40B4-BE49-F238E27FC236}">
                <a16:creationId xmlns:a16="http://schemas.microsoft.com/office/drawing/2014/main" id="{7061CF99-A5E9-4026-8A22-77523F9E0E17}"/>
              </a:ext>
            </a:extLst>
          </p:cNvPr>
          <p:cNvSpPr txBox="1"/>
          <p:nvPr/>
        </p:nvSpPr>
        <p:spPr>
          <a:xfrm>
            <a:off x="3505200" y="3852209"/>
            <a:ext cx="1905000" cy="369332"/>
          </a:xfrm>
          <a:prstGeom prst="rect">
            <a:avLst/>
          </a:prstGeom>
          <a:noFill/>
        </p:spPr>
        <p:txBody>
          <a:bodyPr wrap="square" rtlCol="0">
            <a:spAutoFit/>
          </a:bodyPr>
          <a:lstStyle/>
          <a:p>
            <a:r>
              <a:rPr lang="en-US" dirty="0">
                <a:hlinkClick r:id="rId2" action="ppaction://hlinkfile"/>
              </a:rPr>
              <a:t>Click for video</a:t>
            </a:r>
            <a:endParaRPr lang="en-US" dirty="0"/>
          </a:p>
        </p:txBody>
      </p:sp>
    </p:spTree>
    <p:extLst>
      <p:ext uri="{BB962C8B-B14F-4D97-AF65-F5344CB8AC3E}">
        <p14:creationId xmlns:p14="http://schemas.microsoft.com/office/powerpoint/2010/main" val="35418419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The easiest way to think about the atmosphere above our planet is to imagine an invisible shield that protects our planet from all the bad stuff that floats around in the universe."/>
          <p:cNvPicPr>
            <a:picLocks noChangeAspect="1" noChangeArrowheads="1"/>
          </p:cNvPicPr>
          <p:nvPr/>
        </p:nvPicPr>
        <p:blipFill>
          <a:blip r:embed="rId3" cstate="print"/>
          <a:srcRect/>
          <a:stretch>
            <a:fillRect/>
          </a:stretch>
        </p:blipFill>
        <p:spPr bwMode="auto">
          <a:xfrm>
            <a:off x="1066800" y="228600"/>
            <a:ext cx="6934200" cy="6240781"/>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AutoShape 2" descr="transform fault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6564" name="AutoShape 4" descr="transform fault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2770" name="AutoShape 2" descr="Image shows what happens to the suns energy after it enters the atmospher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6" name="Picture 5" descr="s8m3l10image3.jpg"/>
          <p:cNvPicPr>
            <a:picLocks noChangeAspect="1"/>
          </p:cNvPicPr>
          <p:nvPr/>
        </p:nvPicPr>
        <p:blipFill>
          <a:blip r:embed="rId3" cstate="print"/>
          <a:stretch>
            <a:fillRect/>
          </a:stretch>
        </p:blipFill>
        <p:spPr>
          <a:xfrm>
            <a:off x="1447800" y="762000"/>
            <a:ext cx="6527302" cy="4767262"/>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AutoShape 2" descr="Figure 34-6"/>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 name="Picture 3" descr="34-06.gif"/>
          <p:cNvPicPr>
            <a:picLocks noChangeAspect="1"/>
          </p:cNvPicPr>
          <p:nvPr/>
        </p:nvPicPr>
        <p:blipFill>
          <a:blip r:embed="rId3" cstate="print"/>
          <a:stretch>
            <a:fillRect/>
          </a:stretch>
        </p:blipFill>
        <p:spPr>
          <a:xfrm>
            <a:off x="1066800" y="838200"/>
            <a:ext cx="6957391" cy="48006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2" descr="Ocean-Floor-PowerPoint-Diagram-Slide1"/>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1" name="Rectangle 3"/>
          <p:cNvSpPr>
            <a:spLocks noChangeArrowheads="1"/>
          </p:cNvSpPr>
          <p:nvPr/>
        </p:nvSpPr>
        <p:spPr bwMode="auto">
          <a:xfrm>
            <a:off x="0" y="0"/>
            <a:ext cx="5715000" cy="0"/>
          </a:xfrm>
          <a:prstGeom prst="rect">
            <a:avLst/>
          </a:prstGeom>
          <a:solidFill>
            <a:srgbClr val="FFFFFF"/>
          </a:solidFill>
          <a:ln w="9525">
            <a:noFill/>
            <a:miter lim="800000"/>
            <a:headEnd/>
            <a:tailEnd/>
          </a:ln>
          <a:effec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en-US" sz="800" b="0" i="0" u="none" strike="noStrike" cap="none" normalizeH="0" baseline="0">
                <a:ln>
                  <a:noFill/>
                </a:ln>
                <a:solidFill>
                  <a:srgbClr val="EEEEEE"/>
                </a:solidFill>
                <a:effectLst/>
                <a:latin typeface="YouTube Noto"/>
                <a:cs typeface="Arial" pitchFamily="34" charset="0"/>
              </a:rPr>
            </a:br>
            <a:endParaRPr kumimoji="0" lang="en-US" sz="800" b="0" i="0" u="none" strike="noStrike" cap="none" normalizeH="0" baseline="0">
              <a:ln>
                <a:noFill/>
              </a:ln>
              <a:solidFill>
                <a:srgbClr val="EEEEEE"/>
              </a:solidFill>
              <a:effectLst/>
              <a:latin typeface="YouTube Noto"/>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052" name="Rectangle 4"/>
          <p:cNvSpPr>
            <a:spLocks noChangeArrowheads="1"/>
          </p:cNvSpPr>
          <p:nvPr/>
        </p:nvSpPr>
        <p:spPr bwMode="auto">
          <a:xfrm>
            <a:off x="0" y="0"/>
            <a:ext cx="5715000" cy="0"/>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053" name="Rectangle 5"/>
          <p:cNvSpPr>
            <a:spLocks noChangeArrowheads="1"/>
          </p:cNvSpPr>
          <p:nvPr/>
        </p:nvSpPr>
        <p:spPr bwMode="auto">
          <a:xfrm>
            <a:off x="0" y="0"/>
            <a:ext cx="5715000" cy="0"/>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054" name="Rectangle 6"/>
          <p:cNvSpPr>
            <a:spLocks noChangeArrowheads="1"/>
          </p:cNvSpPr>
          <p:nvPr/>
        </p:nvSpPr>
        <p:spPr bwMode="auto">
          <a:xfrm>
            <a:off x="0" y="0"/>
            <a:ext cx="9144000" cy="0"/>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055" name="Rectangle 7"/>
          <p:cNvSpPr>
            <a:spLocks noChangeArrowheads="1"/>
          </p:cNvSpPr>
          <p:nvPr/>
        </p:nvSpPr>
        <p:spPr bwMode="auto">
          <a:xfrm>
            <a:off x="0" y="0"/>
            <a:ext cx="9144000" cy="0"/>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056" name="Rectangle 8"/>
          <p:cNvSpPr>
            <a:spLocks noChangeArrowheads="1"/>
          </p:cNvSpPr>
          <p:nvPr/>
        </p:nvSpPr>
        <p:spPr bwMode="auto">
          <a:xfrm>
            <a:off x="0" y="0"/>
            <a:ext cx="5500688" cy="0"/>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059" name="AutoShape 11" descr="Typical Marine Topograph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8674" name="AutoShape 2" descr="Boiling water in a heated vessel undergoing conduction, convection, and radiati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6" name="Picture 15" descr="heat-transfer-methods-1-768x560.jpg"/>
          <p:cNvPicPr>
            <a:picLocks noChangeAspect="1"/>
          </p:cNvPicPr>
          <p:nvPr/>
        </p:nvPicPr>
        <p:blipFill>
          <a:blip r:embed="rId3" cstate="print"/>
          <a:stretch>
            <a:fillRect/>
          </a:stretch>
        </p:blipFill>
        <p:spPr>
          <a:xfrm>
            <a:off x="838200" y="609600"/>
            <a:ext cx="7315200" cy="53340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AutoShape 2" descr="Modes of heat transfe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4278" name="AutoShape 6" descr="Global wind belts inculding hadley cells, mid-latitude cells, polar cells, polar easteries, polar front, westerlies, trade winds, and equatorial low wind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 name="Picture 4" descr="Hadley-Cell_0.jpg"/>
          <p:cNvPicPr>
            <a:picLocks noChangeAspect="1"/>
          </p:cNvPicPr>
          <p:nvPr/>
        </p:nvPicPr>
        <p:blipFill>
          <a:blip r:embed="rId3" cstate="print"/>
          <a:stretch>
            <a:fillRect/>
          </a:stretch>
        </p:blipFill>
        <p:spPr>
          <a:xfrm>
            <a:off x="3733800" y="838200"/>
            <a:ext cx="4922916" cy="4267200"/>
          </a:xfrm>
          <a:prstGeom prst="rect">
            <a:avLst/>
          </a:prstGeom>
        </p:spPr>
      </p:pic>
      <p:sp>
        <p:nvSpPr>
          <p:cNvPr id="6" name="Rectangle 5"/>
          <p:cNvSpPr/>
          <p:nvPr/>
        </p:nvSpPr>
        <p:spPr>
          <a:xfrm>
            <a:off x="304800" y="533400"/>
            <a:ext cx="3200400" cy="5632311"/>
          </a:xfrm>
          <a:prstGeom prst="rect">
            <a:avLst/>
          </a:prstGeom>
        </p:spPr>
        <p:txBody>
          <a:bodyPr wrap="square">
            <a:spAutoFit/>
          </a:bodyPr>
          <a:lstStyle/>
          <a:p>
            <a:pPr fontAlgn="base"/>
            <a:r>
              <a:rPr lang="en-US" b="1" dirty="0"/>
              <a:t>Global Wind Explained</a:t>
            </a:r>
          </a:p>
          <a:p>
            <a:pPr fontAlgn="base"/>
            <a:r>
              <a:rPr lang="en-US" dirty="0"/>
              <a:t>The illustration below portrays the global wind belts, three in each hemisphere. Note that the U.S. lies primarily in the Westerly Wind Belt with prevailing winds from the west. Each of these wind belts represents a "cell" that circulates air through the atmosphere from the surface to high altitudes and back again. The cells on either side of the Equator are called Hadley cells and give rise to the Trade Winds at Earth's surface. How do we explain this pattern of global winds and how does it influence precipitation?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photo obtained from  quizlet com website"/>
          <p:cNvPicPr>
            <a:picLocks noChangeAspect="1" noChangeArrowheads="1"/>
          </p:cNvPicPr>
          <p:nvPr/>
        </p:nvPicPr>
        <p:blipFill>
          <a:blip r:embed="rId3" cstate="print"/>
          <a:srcRect/>
          <a:stretch>
            <a:fillRect/>
          </a:stretch>
        </p:blipFill>
        <p:spPr bwMode="auto">
          <a:xfrm>
            <a:off x="1295400" y="609600"/>
            <a:ext cx="6667500" cy="523875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95400" y="304800"/>
            <a:ext cx="6553200" cy="707886"/>
          </a:xfrm>
          <a:prstGeom prst="rect">
            <a:avLst/>
          </a:prstGeom>
          <a:noFill/>
        </p:spPr>
        <p:txBody>
          <a:bodyPr wrap="square" rtlCol="0">
            <a:spAutoFit/>
          </a:bodyPr>
          <a:lstStyle/>
          <a:p>
            <a:r>
              <a:rPr lang="en-US" sz="4000" dirty="0">
                <a:latin typeface="Arial Black" pitchFamily="34" charset="0"/>
              </a:rPr>
              <a:t>February 27 – March 3</a:t>
            </a:r>
          </a:p>
        </p:txBody>
      </p:sp>
      <p:sp>
        <p:nvSpPr>
          <p:cNvPr id="2" name="Rectangle 1">
            <a:extLst>
              <a:ext uri="{FF2B5EF4-FFF2-40B4-BE49-F238E27FC236}">
                <a16:creationId xmlns:a16="http://schemas.microsoft.com/office/drawing/2014/main" id="{A4E20109-9307-4225-A6B6-FEF264D4FCBA}"/>
              </a:ext>
            </a:extLst>
          </p:cNvPr>
          <p:cNvSpPr/>
          <p:nvPr/>
        </p:nvSpPr>
        <p:spPr>
          <a:xfrm>
            <a:off x="266700" y="837559"/>
            <a:ext cx="8610600" cy="3970318"/>
          </a:xfrm>
          <a:prstGeom prst="rect">
            <a:avLst/>
          </a:prstGeom>
        </p:spPr>
        <p:txBody>
          <a:bodyPr wrap="square">
            <a:spAutoFit/>
          </a:bodyPr>
          <a:lstStyle/>
          <a:p>
            <a:endParaRPr lang="en-US" u="sng" dirty="0"/>
          </a:p>
          <a:p>
            <a:endParaRPr lang="en-US" u="sng" dirty="0"/>
          </a:p>
          <a:p>
            <a:r>
              <a:rPr lang="en-US" u="sng" dirty="0"/>
              <a:t>S6E1. Obtain, evaluate, and communicate information about current scientific views of the universe and how those views evolved.</a:t>
            </a:r>
          </a:p>
          <a:p>
            <a:endParaRPr lang="en-US" u="sng" dirty="0"/>
          </a:p>
          <a:p>
            <a:endParaRPr lang="en-US" u="sng" dirty="0"/>
          </a:p>
          <a:p>
            <a:r>
              <a:rPr lang="en-US" dirty="0"/>
              <a:t> a. Ask questions to determine changes in models of Earth’s position in the solar s</a:t>
            </a:r>
          </a:p>
          <a:p>
            <a:r>
              <a:rPr lang="en-US" dirty="0"/>
              <a:t>c. Analyze and interpret data to compare and contrast the planets in our solar system in terms of:</a:t>
            </a:r>
          </a:p>
          <a:p>
            <a:endParaRPr lang="en-US" dirty="0"/>
          </a:p>
          <a:p>
            <a:r>
              <a:rPr lang="en-US" dirty="0"/>
              <a:t> - size relative to Earth,</a:t>
            </a:r>
          </a:p>
          <a:p>
            <a:r>
              <a:rPr lang="en-US" dirty="0"/>
              <a:t> - surface and atmospheric features,</a:t>
            </a:r>
          </a:p>
          <a:p>
            <a:r>
              <a:rPr lang="en-US" dirty="0"/>
              <a:t> - relative distance from the sun, and</a:t>
            </a:r>
          </a:p>
          <a:p>
            <a:r>
              <a:rPr lang="en-US" dirty="0"/>
              <a:t> -ability to support life. </a:t>
            </a:r>
          </a:p>
        </p:txBody>
      </p:sp>
    </p:spTree>
    <p:extLst>
      <p:ext uri="{BB962C8B-B14F-4D97-AF65-F5344CB8AC3E}">
        <p14:creationId xmlns:p14="http://schemas.microsoft.com/office/powerpoint/2010/main" val="6361997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838200"/>
            <a:ext cx="7315200" cy="1446550"/>
          </a:xfrm>
          <a:prstGeom prst="rect">
            <a:avLst/>
          </a:prstGeom>
          <a:noFill/>
        </p:spPr>
        <p:txBody>
          <a:bodyPr wrap="square" rtlCol="0">
            <a:spAutoFit/>
          </a:bodyPr>
          <a:lstStyle/>
          <a:p>
            <a:r>
              <a:rPr lang="en-US" sz="4400" dirty="0"/>
              <a:t>Students will have 15 minutes of Homework each evening.</a:t>
            </a:r>
          </a:p>
        </p:txBody>
      </p:sp>
      <p:pic>
        <p:nvPicPr>
          <p:cNvPr id="3" name="Picture 2" descr="15-minutes-clock-icon-fifteen-minute-symbol-vector-20283818.jpg"/>
          <p:cNvPicPr>
            <a:picLocks noChangeAspect="1"/>
          </p:cNvPicPr>
          <p:nvPr/>
        </p:nvPicPr>
        <p:blipFill>
          <a:blip r:embed="rId3" cstate="print"/>
          <a:srcRect b="15686"/>
          <a:stretch>
            <a:fillRect/>
          </a:stretch>
        </p:blipFill>
        <p:spPr>
          <a:xfrm>
            <a:off x="990600" y="2971800"/>
            <a:ext cx="2474234" cy="2253009"/>
          </a:xfrm>
          <a:prstGeom prst="rect">
            <a:avLst/>
          </a:prstGeom>
        </p:spPr>
      </p:pic>
      <p:sp>
        <p:nvSpPr>
          <p:cNvPr id="4" name="TextBox 3"/>
          <p:cNvSpPr txBox="1"/>
          <p:nvPr/>
        </p:nvSpPr>
        <p:spPr>
          <a:xfrm>
            <a:off x="3962400" y="2819400"/>
            <a:ext cx="4191000" cy="3139321"/>
          </a:xfrm>
          <a:prstGeom prst="rect">
            <a:avLst/>
          </a:prstGeom>
          <a:noFill/>
        </p:spPr>
        <p:txBody>
          <a:bodyPr wrap="square" rtlCol="0">
            <a:spAutoFit/>
          </a:bodyPr>
          <a:lstStyle/>
          <a:p>
            <a:r>
              <a:rPr lang="en-US" dirty="0"/>
              <a:t>4 Squares  (usually a drawing)</a:t>
            </a:r>
          </a:p>
          <a:p>
            <a:endParaRPr lang="en-US" dirty="0"/>
          </a:p>
          <a:p>
            <a:r>
              <a:rPr lang="en-US" dirty="0"/>
              <a:t>Rock Cycle Puzzle</a:t>
            </a:r>
          </a:p>
          <a:p>
            <a:endParaRPr lang="en-US" dirty="0"/>
          </a:p>
          <a:p>
            <a:r>
              <a:rPr lang="en-US" dirty="0"/>
              <a:t>Workbook Pages</a:t>
            </a:r>
          </a:p>
          <a:p>
            <a:endParaRPr lang="en-US" dirty="0"/>
          </a:p>
          <a:p>
            <a:r>
              <a:rPr lang="en-US" dirty="0" err="1"/>
              <a:t>Powerpoint</a:t>
            </a:r>
            <a:r>
              <a:rPr lang="en-US" dirty="0"/>
              <a:t> Study Guides</a:t>
            </a:r>
          </a:p>
          <a:p>
            <a:endParaRPr lang="en-US" dirty="0"/>
          </a:p>
          <a:p>
            <a:r>
              <a:rPr lang="en-US" dirty="0"/>
              <a:t>Study Notes or Study Guides</a:t>
            </a:r>
          </a:p>
          <a:p>
            <a:endParaRPr lang="en-US" dirty="0"/>
          </a:p>
          <a:p>
            <a:r>
              <a:rPr lang="en-US" dirty="0"/>
              <a:t>Watch Videos from Week at a Glance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52600" y="155073"/>
            <a:ext cx="6553200" cy="707886"/>
          </a:xfrm>
          <a:prstGeom prst="rect">
            <a:avLst/>
          </a:prstGeom>
          <a:noFill/>
        </p:spPr>
        <p:txBody>
          <a:bodyPr wrap="square" rtlCol="0">
            <a:spAutoFit/>
          </a:bodyPr>
          <a:lstStyle/>
          <a:p>
            <a:r>
              <a:rPr lang="en-US" sz="4000" dirty="0">
                <a:latin typeface="Arial Black" pitchFamily="34" charset="0"/>
              </a:rPr>
              <a:t>February 27 – March 3</a:t>
            </a:r>
          </a:p>
        </p:txBody>
      </p:sp>
      <p:sp>
        <p:nvSpPr>
          <p:cNvPr id="2" name="Rectangle 1">
            <a:extLst>
              <a:ext uri="{FF2B5EF4-FFF2-40B4-BE49-F238E27FC236}">
                <a16:creationId xmlns:a16="http://schemas.microsoft.com/office/drawing/2014/main" id="{A4E20109-9307-4225-A6B6-FEF264D4FCBA}"/>
              </a:ext>
            </a:extLst>
          </p:cNvPr>
          <p:cNvSpPr/>
          <p:nvPr/>
        </p:nvSpPr>
        <p:spPr>
          <a:xfrm>
            <a:off x="266700" y="837559"/>
            <a:ext cx="8610600" cy="5632311"/>
          </a:xfrm>
          <a:prstGeom prst="rect">
            <a:avLst/>
          </a:prstGeom>
        </p:spPr>
        <p:txBody>
          <a:bodyPr wrap="square">
            <a:spAutoFit/>
          </a:bodyPr>
          <a:lstStyle/>
          <a:p>
            <a:r>
              <a:rPr lang="en-US" u="sng" dirty="0"/>
              <a:t>S6E1. Obtain, evaluate, and communicate information about current scientific views of the universe and how those views evolved.</a:t>
            </a:r>
          </a:p>
          <a:p>
            <a:r>
              <a:rPr lang="en-US" dirty="0"/>
              <a:t> a. Ask questions to determine changes in models of Earth’s position in the solar system, and origins of the universe as evidence that scientific theories change with the addition of new information. (Clarification statement: Students should consider Earth’s position in geocentric and heliocentric models and the Big Bang as it describes the formation of the universe.) </a:t>
            </a:r>
          </a:p>
          <a:p>
            <a:endParaRPr lang="en-US" dirty="0"/>
          </a:p>
          <a:p>
            <a:r>
              <a:rPr lang="en-US" dirty="0"/>
              <a:t>b. Develop a model to represent the position of the solar system in the Milky Way galaxy and in the known universe. </a:t>
            </a:r>
          </a:p>
          <a:p>
            <a:endParaRPr lang="en-US" dirty="0"/>
          </a:p>
          <a:p>
            <a:r>
              <a:rPr lang="en-US" dirty="0"/>
              <a:t>c. Analyze and interpret data to compare and contrast the planets in our solar system in terms of:  size relative to Earth,  surface and atmospheric features,  relative distance from the sun, and  ability to support life. </a:t>
            </a:r>
          </a:p>
          <a:p>
            <a:endParaRPr lang="en-US" dirty="0"/>
          </a:p>
          <a:p>
            <a:r>
              <a:rPr lang="en-US" dirty="0"/>
              <a:t>d. Develop and use a model to explain the interaction of gravity and inertia that governs the motion of objects in the solar system. </a:t>
            </a:r>
          </a:p>
          <a:p>
            <a:endParaRPr lang="en-US" dirty="0"/>
          </a:p>
          <a:p>
            <a:r>
              <a:rPr lang="en-US" dirty="0"/>
              <a:t>e. Ask questions to compare and contrast the characteristics, composition, and location of comets, asteroids, and meteoroids.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0BDCE47-887F-4A94-A176-4E46D3A3C9F4}"/>
              </a:ext>
            </a:extLst>
          </p:cNvPr>
          <p:cNvGraphicFramePr>
            <a:graphicFrameLocks noGrp="1"/>
          </p:cNvGraphicFramePr>
          <p:nvPr>
            <p:extLst>
              <p:ext uri="{D42A27DB-BD31-4B8C-83A1-F6EECF244321}">
                <p14:modId xmlns:p14="http://schemas.microsoft.com/office/powerpoint/2010/main" val="2826661791"/>
              </p:ext>
            </p:extLst>
          </p:nvPr>
        </p:nvGraphicFramePr>
        <p:xfrm>
          <a:off x="762000" y="838200"/>
          <a:ext cx="7842378" cy="5395065"/>
        </p:xfrm>
        <a:graphic>
          <a:graphicData uri="http://schemas.openxmlformats.org/drawingml/2006/table">
            <a:tbl>
              <a:tblPr>
                <a:tableStyleId>{5C22544A-7EE6-4342-B048-85BDC9FD1C3A}</a:tableStyleId>
              </a:tblPr>
              <a:tblGrid>
                <a:gridCol w="1307063">
                  <a:extLst>
                    <a:ext uri="{9D8B030D-6E8A-4147-A177-3AD203B41FA5}">
                      <a16:colId xmlns:a16="http://schemas.microsoft.com/office/drawing/2014/main" val="3885726594"/>
                    </a:ext>
                  </a:extLst>
                </a:gridCol>
                <a:gridCol w="1307063">
                  <a:extLst>
                    <a:ext uri="{9D8B030D-6E8A-4147-A177-3AD203B41FA5}">
                      <a16:colId xmlns:a16="http://schemas.microsoft.com/office/drawing/2014/main" val="588858305"/>
                    </a:ext>
                  </a:extLst>
                </a:gridCol>
                <a:gridCol w="1307063">
                  <a:extLst>
                    <a:ext uri="{9D8B030D-6E8A-4147-A177-3AD203B41FA5}">
                      <a16:colId xmlns:a16="http://schemas.microsoft.com/office/drawing/2014/main" val="2935321525"/>
                    </a:ext>
                  </a:extLst>
                </a:gridCol>
                <a:gridCol w="1307063">
                  <a:extLst>
                    <a:ext uri="{9D8B030D-6E8A-4147-A177-3AD203B41FA5}">
                      <a16:colId xmlns:a16="http://schemas.microsoft.com/office/drawing/2014/main" val="2174896104"/>
                    </a:ext>
                  </a:extLst>
                </a:gridCol>
                <a:gridCol w="1307063">
                  <a:extLst>
                    <a:ext uri="{9D8B030D-6E8A-4147-A177-3AD203B41FA5}">
                      <a16:colId xmlns:a16="http://schemas.microsoft.com/office/drawing/2014/main" val="3957578778"/>
                    </a:ext>
                  </a:extLst>
                </a:gridCol>
                <a:gridCol w="1307063">
                  <a:extLst>
                    <a:ext uri="{9D8B030D-6E8A-4147-A177-3AD203B41FA5}">
                      <a16:colId xmlns:a16="http://schemas.microsoft.com/office/drawing/2014/main" val="543514454"/>
                    </a:ext>
                  </a:extLst>
                </a:gridCol>
              </a:tblGrid>
              <a:tr h="277697">
                <a:tc>
                  <a:txBody>
                    <a:bodyPr/>
                    <a:lstStyle/>
                    <a:p>
                      <a:pPr marL="0" marR="0" algn="ctr">
                        <a:lnSpc>
                          <a:spcPct val="115000"/>
                        </a:lnSpc>
                        <a:spcBef>
                          <a:spcPts val="0"/>
                        </a:spcBef>
                        <a:spcAft>
                          <a:spcPts val="0"/>
                        </a:spcAft>
                      </a:pPr>
                      <a:r>
                        <a:rPr lang="en-US" sz="900">
                          <a:effectLst/>
                        </a:rPr>
                        <a:t> </a:t>
                      </a:r>
                      <a:endParaRPr lang="en-US" sz="900">
                        <a:effectLst/>
                        <a:latin typeface="Arial" panose="020B0604020202020204" pitchFamily="34" charset="0"/>
                        <a:ea typeface="Arial" panose="020B0604020202020204" pitchFamily="34" charset="0"/>
                      </a:endParaRPr>
                    </a:p>
                  </a:txBody>
                  <a:tcPr marL="54461" marR="54461" marT="54461" marB="54461"/>
                </a:tc>
                <a:tc>
                  <a:txBody>
                    <a:bodyPr/>
                    <a:lstStyle/>
                    <a:p>
                      <a:pPr marL="0" marR="0" algn="ctr">
                        <a:lnSpc>
                          <a:spcPct val="115000"/>
                        </a:lnSpc>
                        <a:spcBef>
                          <a:spcPts val="0"/>
                        </a:spcBef>
                        <a:spcAft>
                          <a:spcPts val="0"/>
                        </a:spcAft>
                      </a:pPr>
                      <a:r>
                        <a:rPr lang="en-US" sz="1000" dirty="0">
                          <a:effectLst/>
                        </a:rPr>
                        <a:t>Monday 27 </a:t>
                      </a:r>
                      <a:endParaRPr lang="en-US" sz="900" dirty="0">
                        <a:effectLst/>
                        <a:latin typeface="Arial" panose="020B0604020202020204" pitchFamily="34" charset="0"/>
                        <a:ea typeface="Arial" panose="020B0604020202020204" pitchFamily="34" charset="0"/>
                      </a:endParaRPr>
                    </a:p>
                  </a:txBody>
                  <a:tcPr marL="54461" marR="54461" marT="54461" marB="54461"/>
                </a:tc>
                <a:tc>
                  <a:txBody>
                    <a:bodyPr/>
                    <a:lstStyle/>
                    <a:p>
                      <a:pPr marL="0" marR="0" algn="ctr">
                        <a:lnSpc>
                          <a:spcPct val="115000"/>
                        </a:lnSpc>
                        <a:spcBef>
                          <a:spcPts val="0"/>
                        </a:spcBef>
                        <a:spcAft>
                          <a:spcPts val="0"/>
                        </a:spcAft>
                      </a:pPr>
                      <a:r>
                        <a:rPr lang="en-US" sz="1000" dirty="0">
                          <a:effectLst/>
                        </a:rPr>
                        <a:t>Tuesday 28  </a:t>
                      </a:r>
                      <a:endParaRPr lang="en-US" sz="900" dirty="0">
                        <a:effectLst/>
                        <a:latin typeface="Arial" panose="020B0604020202020204" pitchFamily="34" charset="0"/>
                        <a:ea typeface="Arial" panose="020B0604020202020204" pitchFamily="34" charset="0"/>
                      </a:endParaRPr>
                    </a:p>
                  </a:txBody>
                  <a:tcPr marL="54461" marR="54461" marT="54461" marB="54461"/>
                </a:tc>
                <a:tc>
                  <a:txBody>
                    <a:bodyPr/>
                    <a:lstStyle/>
                    <a:p>
                      <a:pPr marL="0" marR="0" algn="ctr">
                        <a:lnSpc>
                          <a:spcPct val="115000"/>
                        </a:lnSpc>
                        <a:spcBef>
                          <a:spcPts val="0"/>
                        </a:spcBef>
                        <a:spcAft>
                          <a:spcPts val="0"/>
                        </a:spcAft>
                      </a:pPr>
                      <a:r>
                        <a:rPr lang="en-US" sz="1000" dirty="0">
                          <a:effectLst/>
                        </a:rPr>
                        <a:t>Wednesday 1</a:t>
                      </a:r>
                      <a:endParaRPr lang="en-US" sz="900" dirty="0">
                        <a:effectLst/>
                        <a:latin typeface="Arial" panose="020B0604020202020204" pitchFamily="34" charset="0"/>
                        <a:ea typeface="Arial" panose="020B0604020202020204" pitchFamily="34" charset="0"/>
                      </a:endParaRPr>
                    </a:p>
                  </a:txBody>
                  <a:tcPr marL="54461" marR="54461" marT="54461" marB="54461"/>
                </a:tc>
                <a:tc>
                  <a:txBody>
                    <a:bodyPr/>
                    <a:lstStyle/>
                    <a:p>
                      <a:pPr marL="0" marR="0" algn="ctr">
                        <a:lnSpc>
                          <a:spcPct val="115000"/>
                        </a:lnSpc>
                        <a:spcBef>
                          <a:spcPts val="0"/>
                        </a:spcBef>
                        <a:spcAft>
                          <a:spcPts val="0"/>
                        </a:spcAft>
                      </a:pPr>
                      <a:r>
                        <a:rPr lang="en-US" sz="1000" dirty="0">
                          <a:effectLst/>
                        </a:rPr>
                        <a:t>Thursday 2 </a:t>
                      </a:r>
                      <a:endParaRPr lang="en-US" sz="900" dirty="0">
                        <a:effectLst/>
                        <a:latin typeface="Arial" panose="020B0604020202020204" pitchFamily="34" charset="0"/>
                        <a:ea typeface="Arial" panose="020B0604020202020204" pitchFamily="34" charset="0"/>
                      </a:endParaRPr>
                    </a:p>
                  </a:txBody>
                  <a:tcPr marL="54461" marR="54461" marT="54461" marB="54461"/>
                </a:tc>
                <a:tc>
                  <a:txBody>
                    <a:bodyPr/>
                    <a:lstStyle/>
                    <a:p>
                      <a:pPr marL="0" marR="0" algn="ctr">
                        <a:lnSpc>
                          <a:spcPct val="115000"/>
                        </a:lnSpc>
                        <a:spcBef>
                          <a:spcPts val="0"/>
                        </a:spcBef>
                        <a:spcAft>
                          <a:spcPts val="0"/>
                        </a:spcAft>
                      </a:pPr>
                      <a:r>
                        <a:rPr lang="en-US" sz="1000" dirty="0">
                          <a:effectLst/>
                        </a:rPr>
                        <a:t>Friday 3</a:t>
                      </a:r>
                      <a:endParaRPr lang="en-US" sz="900" dirty="0">
                        <a:effectLst/>
                        <a:latin typeface="Arial" panose="020B0604020202020204" pitchFamily="34" charset="0"/>
                        <a:ea typeface="Arial" panose="020B0604020202020204" pitchFamily="34" charset="0"/>
                      </a:endParaRPr>
                    </a:p>
                  </a:txBody>
                  <a:tcPr marL="54461" marR="54461" marT="54461" marB="54461"/>
                </a:tc>
                <a:extLst>
                  <a:ext uri="{0D108BD9-81ED-4DB2-BD59-A6C34878D82A}">
                    <a16:rowId xmlns:a16="http://schemas.microsoft.com/office/drawing/2014/main" val="3580287793"/>
                  </a:ext>
                </a:extLst>
              </a:tr>
              <a:tr h="550165">
                <a:tc>
                  <a:txBody>
                    <a:bodyPr/>
                    <a:lstStyle/>
                    <a:p>
                      <a:pPr marL="0" marR="0" algn="ctr">
                        <a:lnSpc>
                          <a:spcPct val="115000"/>
                        </a:lnSpc>
                        <a:spcBef>
                          <a:spcPts val="0"/>
                        </a:spcBef>
                        <a:spcAft>
                          <a:spcPts val="0"/>
                        </a:spcAft>
                      </a:pPr>
                      <a:r>
                        <a:rPr lang="en-US" sz="900">
                          <a:effectLst/>
                        </a:rPr>
                        <a:t>Focus Standard(s)</a:t>
                      </a:r>
                      <a:endParaRPr lang="en-US" sz="900">
                        <a:effectLst/>
                        <a:latin typeface="Arial" panose="020B0604020202020204" pitchFamily="34" charset="0"/>
                        <a:ea typeface="Arial" panose="020B0604020202020204" pitchFamily="34" charset="0"/>
                      </a:endParaRPr>
                    </a:p>
                  </a:txBody>
                  <a:tcPr marL="54461" marR="54461" marT="54461" marB="54461"/>
                </a:tc>
                <a:tc>
                  <a:txBody>
                    <a:bodyPr/>
                    <a:lstStyle/>
                    <a:p>
                      <a:pPr marL="0" marR="0">
                        <a:lnSpc>
                          <a:spcPct val="115000"/>
                        </a:lnSpc>
                        <a:spcBef>
                          <a:spcPts val="0"/>
                        </a:spcBef>
                        <a:spcAft>
                          <a:spcPts val="0"/>
                        </a:spcAft>
                      </a:pPr>
                      <a:r>
                        <a:rPr lang="en-US" sz="900" dirty="0">
                          <a:effectLst/>
                          <a:latin typeface="Book Antiqua" panose="02040602050305030304" pitchFamily="18" charset="0"/>
                        </a:rPr>
                        <a:t> </a:t>
                      </a:r>
                    </a:p>
                    <a:p>
                      <a:pPr marL="0" marR="0">
                        <a:lnSpc>
                          <a:spcPct val="115000"/>
                        </a:lnSpc>
                        <a:spcBef>
                          <a:spcPts val="0"/>
                        </a:spcBef>
                        <a:spcAft>
                          <a:spcPts val="0"/>
                        </a:spcAft>
                      </a:pPr>
                      <a:r>
                        <a:rPr lang="en-US" sz="900" dirty="0">
                          <a:effectLst/>
                          <a:latin typeface="Book Antiqua" panose="02040602050305030304" pitchFamily="18" charset="0"/>
                        </a:rPr>
                        <a:t> S6E1.c</a:t>
                      </a:r>
                      <a:endParaRPr lang="en-US" sz="900" dirty="0">
                        <a:effectLst/>
                        <a:latin typeface="Book Antiqua" panose="02040602050305030304" pitchFamily="18" charset="0"/>
                        <a:ea typeface="Arial" panose="020B0604020202020204" pitchFamily="34" charset="0"/>
                      </a:endParaRPr>
                    </a:p>
                  </a:txBody>
                  <a:tcPr marL="54461" marR="54461" marT="54461" marB="54461"/>
                </a:tc>
                <a:tc>
                  <a:txBody>
                    <a:bodyPr/>
                    <a:lstStyle/>
                    <a:p>
                      <a:pPr marL="0" marR="0">
                        <a:lnSpc>
                          <a:spcPct val="115000"/>
                        </a:lnSpc>
                        <a:spcBef>
                          <a:spcPts val="0"/>
                        </a:spcBef>
                        <a:spcAft>
                          <a:spcPts val="0"/>
                        </a:spcAft>
                      </a:pPr>
                      <a:r>
                        <a:rPr lang="en-US" sz="900" dirty="0">
                          <a:effectLst/>
                          <a:latin typeface="Book Antiqua" panose="02040602050305030304" pitchFamily="18" charset="0"/>
                        </a:rPr>
                        <a:t> </a:t>
                      </a:r>
                    </a:p>
                    <a:p>
                      <a:pPr marL="0" marR="0">
                        <a:lnSpc>
                          <a:spcPct val="115000"/>
                        </a:lnSpc>
                        <a:spcBef>
                          <a:spcPts val="0"/>
                        </a:spcBef>
                        <a:spcAft>
                          <a:spcPts val="0"/>
                        </a:spcAft>
                      </a:pPr>
                      <a:r>
                        <a:rPr lang="en-US" sz="900" dirty="0">
                          <a:effectLst/>
                          <a:latin typeface="Book Antiqua" panose="02040602050305030304" pitchFamily="18" charset="0"/>
                          <a:ea typeface="Arial" panose="020B0604020202020204" pitchFamily="34" charset="0"/>
                        </a:rPr>
                        <a:t>S6E1.c</a:t>
                      </a:r>
                    </a:p>
                    <a:p>
                      <a:pPr marL="0" marR="0">
                        <a:lnSpc>
                          <a:spcPct val="115000"/>
                        </a:lnSpc>
                        <a:spcBef>
                          <a:spcPts val="0"/>
                        </a:spcBef>
                        <a:spcAft>
                          <a:spcPts val="0"/>
                        </a:spcAft>
                      </a:pPr>
                      <a:endParaRPr lang="en-US" sz="900" dirty="0">
                        <a:effectLst/>
                        <a:latin typeface="Book Antiqua" panose="02040602050305030304" pitchFamily="18" charset="0"/>
                        <a:ea typeface="Arial" panose="020B0604020202020204" pitchFamily="34" charset="0"/>
                      </a:endParaRPr>
                    </a:p>
                  </a:txBody>
                  <a:tcPr marL="54461" marR="54461" marT="54461" marB="54461"/>
                </a:tc>
                <a:tc>
                  <a:txBody>
                    <a:bodyPr/>
                    <a:lstStyle/>
                    <a:p>
                      <a:pPr marL="0" marR="0">
                        <a:lnSpc>
                          <a:spcPct val="115000"/>
                        </a:lnSpc>
                        <a:spcBef>
                          <a:spcPts val="0"/>
                        </a:spcBef>
                        <a:spcAft>
                          <a:spcPts val="0"/>
                        </a:spcAft>
                      </a:pPr>
                      <a:r>
                        <a:rPr lang="en-US" sz="900" dirty="0">
                          <a:effectLst/>
                          <a:latin typeface="Book Antiqua" panose="02040602050305030304" pitchFamily="18" charset="0"/>
                        </a:rPr>
                        <a:t> </a:t>
                      </a:r>
                    </a:p>
                    <a:p>
                      <a:pPr marL="0" marR="0">
                        <a:lnSpc>
                          <a:spcPct val="115000"/>
                        </a:lnSpc>
                        <a:spcBef>
                          <a:spcPts val="0"/>
                        </a:spcBef>
                        <a:spcAft>
                          <a:spcPts val="0"/>
                        </a:spcAft>
                      </a:pPr>
                      <a:r>
                        <a:rPr lang="en-US" sz="900" dirty="0">
                          <a:effectLst/>
                          <a:latin typeface="Book Antiqua" panose="02040602050305030304" pitchFamily="18" charset="0"/>
                        </a:rPr>
                        <a:t>S6E1.c</a:t>
                      </a:r>
                      <a:endParaRPr lang="en-US" sz="900" dirty="0">
                        <a:effectLst/>
                        <a:latin typeface="Book Antiqua" panose="02040602050305030304" pitchFamily="18" charset="0"/>
                        <a:ea typeface="Arial" panose="020B0604020202020204" pitchFamily="34" charset="0"/>
                      </a:endParaRPr>
                    </a:p>
                  </a:txBody>
                  <a:tcPr marL="54461" marR="54461" marT="54461" marB="54461"/>
                </a:tc>
                <a:tc>
                  <a:txBody>
                    <a:bodyPr/>
                    <a:lstStyle/>
                    <a:p>
                      <a:pPr marL="0" marR="0">
                        <a:lnSpc>
                          <a:spcPct val="115000"/>
                        </a:lnSpc>
                        <a:spcBef>
                          <a:spcPts val="0"/>
                        </a:spcBef>
                        <a:spcAft>
                          <a:spcPts val="0"/>
                        </a:spcAft>
                      </a:pPr>
                      <a:r>
                        <a:rPr lang="en-US" sz="900" dirty="0">
                          <a:effectLst/>
                          <a:latin typeface="Book Antiqua" panose="02040602050305030304" pitchFamily="18" charset="0"/>
                        </a:rPr>
                        <a:t> </a:t>
                      </a:r>
                    </a:p>
                    <a:p>
                      <a:pPr marL="0" marR="0">
                        <a:lnSpc>
                          <a:spcPct val="115000"/>
                        </a:lnSpc>
                        <a:spcBef>
                          <a:spcPts val="0"/>
                        </a:spcBef>
                        <a:spcAft>
                          <a:spcPts val="0"/>
                        </a:spcAft>
                      </a:pPr>
                      <a:r>
                        <a:rPr lang="en-US" sz="900" dirty="0">
                          <a:effectLst/>
                          <a:latin typeface="Book Antiqua" panose="02040602050305030304" pitchFamily="18" charset="0"/>
                        </a:rPr>
                        <a:t>S6E1.c</a:t>
                      </a:r>
                      <a:endParaRPr lang="en-US" sz="900" dirty="0">
                        <a:effectLst/>
                        <a:latin typeface="Book Antiqua" panose="02040602050305030304" pitchFamily="18" charset="0"/>
                        <a:ea typeface="Arial" panose="020B0604020202020204" pitchFamily="34" charset="0"/>
                      </a:endParaRPr>
                    </a:p>
                  </a:txBody>
                  <a:tcPr marL="54461" marR="54461" marT="54461" marB="54461"/>
                </a:tc>
                <a:tc>
                  <a:txBody>
                    <a:bodyPr/>
                    <a:lstStyle/>
                    <a:p>
                      <a:pPr marL="0" marR="0">
                        <a:lnSpc>
                          <a:spcPct val="115000"/>
                        </a:lnSpc>
                        <a:spcBef>
                          <a:spcPts val="0"/>
                        </a:spcBef>
                        <a:spcAft>
                          <a:spcPts val="0"/>
                        </a:spcAft>
                      </a:pPr>
                      <a:r>
                        <a:rPr lang="en-US" sz="900" dirty="0">
                          <a:effectLst/>
                          <a:latin typeface="Book Antiqua" panose="02040602050305030304" pitchFamily="18" charset="0"/>
                        </a:rPr>
                        <a:t> </a:t>
                      </a:r>
                    </a:p>
                    <a:p>
                      <a:pPr marL="0" marR="0">
                        <a:lnSpc>
                          <a:spcPct val="115000"/>
                        </a:lnSpc>
                        <a:spcBef>
                          <a:spcPts val="0"/>
                        </a:spcBef>
                        <a:spcAft>
                          <a:spcPts val="0"/>
                        </a:spcAft>
                      </a:pPr>
                      <a:r>
                        <a:rPr lang="en-US" sz="900" dirty="0">
                          <a:effectLst/>
                          <a:latin typeface="Book Antiqua" panose="02040602050305030304" pitchFamily="18" charset="0"/>
                        </a:rPr>
                        <a:t>S6E1.c</a:t>
                      </a:r>
                      <a:endParaRPr lang="en-US" sz="900" dirty="0">
                        <a:effectLst/>
                        <a:latin typeface="Book Antiqua" panose="02040602050305030304" pitchFamily="18" charset="0"/>
                        <a:ea typeface="Arial" panose="020B0604020202020204" pitchFamily="34" charset="0"/>
                      </a:endParaRPr>
                    </a:p>
                  </a:txBody>
                  <a:tcPr marL="54461" marR="54461" marT="54461" marB="54461"/>
                </a:tc>
                <a:extLst>
                  <a:ext uri="{0D108BD9-81ED-4DB2-BD59-A6C34878D82A}">
                    <a16:rowId xmlns:a16="http://schemas.microsoft.com/office/drawing/2014/main" val="3817183125"/>
                  </a:ext>
                </a:extLst>
              </a:tr>
              <a:tr h="399852">
                <a:tc>
                  <a:txBody>
                    <a:bodyPr/>
                    <a:lstStyle/>
                    <a:p>
                      <a:pPr marL="0" marR="0" algn="ctr">
                        <a:lnSpc>
                          <a:spcPct val="115000"/>
                        </a:lnSpc>
                        <a:spcBef>
                          <a:spcPts val="0"/>
                        </a:spcBef>
                        <a:spcAft>
                          <a:spcPts val="0"/>
                        </a:spcAft>
                      </a:pPr>
                      <a:r>
                        <a:rPr lang="en-US" sz="900">
                          <a:effectLst/>
                        </a:rPr>
                        <a:t>Learning Target(s)</a:t>
                      </a:r>
                      <a:endParaRPr lang="en-US" sz="900">
                        <a:effectLst/>
                        <a:latin typeface="Arial" panose="020B0604020202020204" pitchFamily="34" charset="0"/>
                        <a:ea typeface="Arial" panose="020B0604020202020204" pitchFamily="34" charset="0"/>
                      </a:endParaRPr>
                    </a:p>
                  </a:txBody>
                  <a:tcPr marL="54461" marR="54461" marT="54461" marB="54461"/>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900" dirty="0">
                          <a:effectLst/>
                          <a:latin typeface="Book Antiqua" panose="02040602050305030304" pitchFamily="18" charset="0"/>
                          <a:ea typeface="Arial" panose="020B0604020202020204" pitchFamily="34" charset="0"/>
                        </a:rPr>
                        <a:t>Planets (</a:t>
                      </a:r>
                      <a:r>
                        <a:rPr lang="en-US" sz="900" dirty="0" err="1">
                          <a:effectLst/>
                          <a:latin typeface="Book Antiqua" panose="02040602050305030304" pitchFamily="18" charset="0"/>
                          <a:ea typeface="Arial" panose="020B0604020202020204" pitchFamily="34" charset="0"/>
                        </a:rPr>
                        <a:t>size,distance</a:t>
                      </a:r>
                      <a:r>
                        <a:rPr lang="en-US" sz="900" dirty="0">
                          <a:effectLst/>
                          <a:latin typeface="Book Antiqua" panose="02040602050305030304" pitchFamily="18" charset="0"/>
                          <a:ea typeface="Arial" panose="020B0604020202020204" pitchFamily="34" charset="0"/>
                        </a:rPr>
                        <a:t>, composition)</a:t>
                      </a:r>
                    </a:p>
                    <a:p>
                      <a:pPr marL="0" marR="0">
                        <a:lnSpc>
                          <a:spcPct val="115000"/>
                        </a:lnSpc>
                        <a:spcBef>
                          <a:spcPts val="0"/>
                        </a:spcBef>
                        <a:spcAft>
                          <a:spcPts val="0"/>
                        </a:spcAft>
                      </a:pPr>
                      <a:endParaRPr lang="en-US" sz="900" dirty="0">
                        <a:effectLst/>
                        <a:latin typeface="Book Antiqua" panose="02040602050305030304" pitchFamily="18" charset="0"/>
                        <a:ea typeface="Arial" panose="020B0604020202020204" pitchFamily="34" charset="0"/>
                      </a:endParaRPr>
                    </a:p>
                  </a:txBody>
                  <a:tcPr marL="54461" marR="54461" marT="54461" marB="54461"/>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900" dirty="0">
                          <a:effectLst/>
                          <a:latin typeface="Book Antiqua" panose="02040602050305030304" pitchFamily="18" charset="0"/>
                          <a:ea typeface="Arial" panose="020B0604020202020204" pitchFamily="34" charset="0"/>
                        </a:rPr>
                        <a:t>Planets (</a:t>
                      </a:r>
                      <a:r>
                        <a:rPr lang="en-US" sz="900" dirty="0" err="1">
                          <a:effectLst/>
                          <a:latin typeface="Book Antiqua" panose="02040602050305030304" pitchFamily="18" charset="0"/>
                          <a:ea typeface="Arial" panose="020B0604020202020204" pitchFamily="34" charset="0"/>
                        </a:rPr>
                        <a:t>size,distance</a:t>
                      </a:r>
                      <a:r>
                        <a:rPr lang="en-US" sz="900" dirty="0">
                          <a:effectLst/>
                          <a:latin typeface="Book Antiqua" panose="02040602050305030304" pitchFamily="18" charset="0"/>
                          <a:ea typeface="Arial" panose="020B0604020202020204" pitchFamily="34" charset="0"/>
                        </a:rPr>
                        <a:t>, composition)</a:t>
                      </a:r>
                    </a:p>
                    <a:p>
                      <a:pPr marL="0" marR="0" lvl="0" indent="0" algn="l" defTabSz="914400" rtl="0" eaLnBrk="1" fontAlgn="auto" latinLnBrk="0" hangingPunct="1">
                        <a:lnSpc>
                          <a:spcPct val="115000"/>
                        </a:lnSpc>
                        <a:spcBef>
                          <a:spcPts val="0"/>
                        </a:spcBef>
                        <a:spcAft>
                          <a:spcPts val="0"/>
                        </a:spcAft>
                        <a:buClrTx/>
                        <a:buSzTx/>
                        <a:buFontTx/>
                        <a:buNone/>
                        <a:tabLst/>
                        <a:defRPr/>
                      </a:pPr>
                      <a:endParaRPr lang="en-US" sz="900" dirty="0">
                        <a:effectLst/>
                        <a:latin typeface="Book Antiqua" panose="02040602050305030304" pitchFamily="18" charset="0"/>
                        <a:ea typeface="Arial" panose="020B0604020202020204" pitchFamily="34" charset="0"/>
                      </a:endParaRPr>
                    </a:p>
                  </a:txBody>
                  <a:tcPr marL="54461" marR="54461" marT="54461" marB="54461"/>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900" dirty="0">
                          <a:effectLst/>
                          <a:latin typeface="Book Antiqua" panose="02040602050305030304" pitchFamily="18" charset="0"/>
                          <a:ea typeface="Arial" panose="020B0604020202020204" pitchFamily="34" charset="0"/>
                        </a:rPr>
                        <a:t>Planets (</a:t>
                      </a:r>
                      <a:r>
                        <a:rPr lang="en-US" sz="900" dirty="0" err="1">
                          <a:effectLst/>
                          <a:latin typeface="Book Antiqua" panose="02040602050305030304" pitchFamily="18" charset="0"/>
                          <a:ea typeface="Arial" panose="020B0604020202020204" pitchFamily="34" charset="0"/>
                        </a:rPr>
                        <a:t>size,distance</a:t>
                      </a:r>
                      <a:r>
                        <a:rPr lang="en-US" sz="900" dirty="0">
                          <a:effectLst/>
                          <a:latin typeface="Book Antiqua" panose="02040602050305030304" pitchFamily="18" charset="0"/>
                          <a:ea typeface="Arial" panose="020B0604020202020204" pitchFamily="34" charset="0"/>
                        </a:rPr>
                        <a:t>, composition)</a:t>
                      </a:r>
                    </a:p>
                    <a:p>
                      <a:pPr marL="0" marR="0">
                        <a:lnSpc>
                          <a:spcPct val="115000"/>
                        </a:lnSpc>
                        <a:spcBef>
                          <a:spcPts val="0"/>
                        </a:spcBef>
                        <a:spcAft>
                          <a:spcPts val="0"/>
                        </a:spcAft>
                      </a:pPr>
                      <a:endParaRPr lang="en-US" sz="900" dirty="0">
                        <a:effectLst/>
                        <a:latin typeface="Book Antiqua" panose="02040602050305030304" pitchFamily="18" charset="0"/>
                        <a:ea typeface="Arial" panose="020B0604020202020204" pitchFamily="34" charset="0"/>
                      </a:endParaRPr>
                    </a:p>
                  </a:txBody>
                  <a:tcPr marL="54461" marR="54461" marT="54461" marB="54461"/>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900" dirty="0">
                          <a:effectLst/>
                          <a:latin typeface="Book Antiqua" panose="02040602050305030304" pitchFamily="18" charset="0"/>
                          <a:ea typeface="Arial" panose="020B0604020202020204" pitchFamily="34" charset="0"/>
                        </a:rPr>
                        <a:t>Planets (</a:t>
                      </a:r>
                      <a:r>
                        <a:rPr lang="en-US" sz="900" dirty="0" err="1">
                          <a:effectLst/>
                          <a:latin typeface="Book Antiqua" panose="02040602050305030304" pitchFamily="18" charset="0"/>
                          <a:ea typeface="Arial" panose="020B0604020202020204" pitchFamily="34" charset="0"/>
                        </a:rPr>
                        <a:t>size,distance</a:t>
                      </a:r>
                      <a:r>
                        <a:rPr lang="en-US" sz="900" dirty="0">
                          <a:effectLst/>
                          <a:latin typeface="Book Antiqua" panose="02040602050305030304" pitchFamily="18" charset="0"/>
                          <a:ea typeface="Arial" panose="020B0604020202020204" pitchFamily="34" charset="0"/>
                        </a:rPr>
                        <a:t>, composition)</a:t>
                      </a:r>
                    </a:p>
                    <a:p>
                      <a:pPr marL="0" marR="0">
                        <a:lnSpc>
                          <a:spcPct val="115000"/>
                        </a:lnSpc>
                        <a:spcBef>
                          <a:spcPts val="0"/>
                        </a:spcBef>
                        <a:spcAft>
                          <a:spcPts val="0"/>
                        </a:spcAft>
                      </a:pPr>
                      <a:endParaRPr lang="en-US" sz="900" dirty="0">
                        <a:effectLst/>
                        <a:latin typeface="Book Antiqua" panose="02040602050305030304" pitchFamily="18" charset="0"/>
                        <a:ea typeface="Arial" panose="020B0604020202020204" pitchFamily="34" charset="0"/>
                      </a:endParaRPr>
                    </a:p>
                  </a:txBody>
                  <a:tcPr marL="54461" marR="54461" marT="54461" marB="54461"/>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900" dirty="0">
                          <a:effectLst/>
                          <a:latin typeface="Book Antiqua" panose="02040602050305030304" pitchFamily="18" charset="0"/>
                          <a:ea typeface="Arial" panose="020B0604020202020204" pitchFamily="34" charset="0"/>
                        </a:rPr>
                        <a:t>Planets (</a:t>
                      </a:r>
                      <a:r>
                        <a:rPr lang="en-US" sz="900" dirty="0" err="1">
                          <a:effectLst/>
                          <a:latin typeface="Book Antiqua" panose="02040602050305030304" pitchFamily="18" charset="0"/>
                          <a:ea typeface="Arial" panose="020B0604020202020204" pitchFamily="34" charset="0"/>
                        </a:rPr>
                        <a:t>size,distance</a:t>
                      </a:r>
                      <a:r>
                        <a:rPr lang="en-US" sz="900" dirty="0">
                          <a:effectLst/>
                          <a:latin typeface="Book Antiqua" panose="02040602050305030304" pitchFamily="18" charset="0"/>
                          <a:ea typeface="Arial" panose="020B0604020202020204" pitchFamily="34" charset="0"/>
                        </a:rPr>
                        <a:t>, composition)</a:t>
                      </a:r>
                    </a:p>
                  </a:txBody>
                  <a:tcPr marL="54461" marR="54461" marT="54461" marB="54461"/>
                </a:tc>
                <a:extLst>
                  <a:ext uri="{0D108BD9-81ED-4DB2-BD59-A6C34878D82A}">
                    <a16:rowId xmlns:a16="http://schemas.microsoft.com/office/drawing/2014/main" val="1435076937"/>
                  </a:ext>
                </a:extLst>
              </a:tr>
              <a:tr h="263646">
                <a:tc>
                  <a:txBody>
                    <a:bodyPr/>
                    <a:lstStyle/>
                    <a:p>
                      <a:pPr marL="0" marR="0" algn="ctr">
                        <a:lnSpc>
                          <a:spcPct val="115000"/>
                        </a:lnSpc>
                        <a:spcBef>
                          <a:spcPts val="0"/>
                        </a:spcBef>
                        <a:spcAft>
                          <a:spcPts val="0"/>
                        </a:spcAft>
                      </a:pPr>
                      <a:r>
                        <a:rPr lang="en-US" sz="900">
                          <a:effectLst/>
                        </a:rPr>
                        <a:t>Opening</a:t>
                      </a:r>
                      <a:endParaRPr lang="en-US" sz="900">
                        <a:effectLst/>
                        <a:latin typeface="Arial" panose="020B0604020202020204" pitchFamily="34" charset="0"/>
                        <a:ea typeface="Arial" panose="020B0604020202020204" pitchFamily="34" charset="0"/>
                      </a:endParaRPr>
                    </a:p>
                  </a:txBody>
                  <a:tcPr marL="54461" marR="54461" marT="54461" marB="54461"/>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900" dirty="0">
                          <a:effectLst/>
                          <a:latin typeface="Book Antiqua" panose="02040602050305030304" pitchFamily="18" charset="0"/>
                        </a:rPr>
                        <a:t>WB Chapter 19</a:t>
                      </a:r>
                      <a:endParaRPr lang="en-US" sz="900" dirty="0">
                        <a:effectLst/>
                        <a:latin typeface="Book Antiqua" panose="02040602050305030304" pitchFamily="18" charset="0"/>
                        <a:ea typeface="Arial" panose="020B0604020202020204" pitchFamily="34" charset="0"/>
                      </a:endParaRPr>
                    </a:p>
                    <a:p>
                      <a:pPr marL="0" marR="0">
                        <a:lnSpc>
                          <a:spcPct val="115000"/>
                        </a:lnSpc>
                        <a:spcBef>
                          <a:spcPts val="0"/>
                        </a:spcBef>
                        <a:spcAft>
                          <a:spcPts val="0"/>
                        </a:spcAft>
                      </a:pPr>
                      <a:endParaRPr lang="en-US" sz="900" dirty="0">
                        <a:effectLst/>
                        <a:latin typeface="Book Antiqua" panose="02040602050305030304" pitchFamily="18" charset="0"/>
                        <a:ea typeface="Arial" panose="020B0604020202020204" pitchFamily="34" charset="0"/>
                      </a:endParaRPr>
                    </a:p>
                  </a:txBody>
                  <a:tcPr marL="54461" marR="54461" marT="54461" marB="54461"/>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900" dirty="0">
                          <a:effectLst/>
                          <a:latin typeface="Book Antiqua" panose="02040602050305030304" pitchFamily="18" charset="0"/>
                        </a:rPr>
                        <a:t>WB Chapter 19</a:t>
                      </a:r>
                      <a:endParaRPr lang="en-US" sz="900" dirty="0">
                        <a:effectLst/>
                        <a:latin typeface="Book Antiqua" panose="02040602050305030304" pitchFamily="18" charset="0"/>
                        <a:ea typeface="Arial" panose="020B0604020202020204" pitchFamily="34" charset="0"/>
                      </a:endParaRPr>
                    </a:p>
                    <a:p>
                      <a:pPr marL="0" marR="0">
                        <a:lnSpc>
                          <a:spcPct val="115000"/>
                        </a:lnSpc>
                        <a:spcBef>
                          <a:spcPts val="0"/>
                        </a:spcBef>
                        <a:spcAft>
                          <a:spcPts val="0"/>
                        </a:spcAft>
                      </a:pPr>
                      <a:endParaRPr lang="en-US" sz="900" dirty="0">
                        <a:effectLst/>
                        <a:latin typeface="Book Antiqua" panose="02040602050305030304" pitchFamily="18" charset="0"/>
                        <a:ea typeface="Arial" panose="020B0604020202020204" pitchFamily="34" charset="0"/>
                      </a:endParaRPr>
                    </a:p>
                  </a:txBody>
                  <a:tcPr marL="54461" marR="54461" marT="54461" marB="54461"/>
                </a:tc>
                <a:tc>
                  <a:txBody>
                    <a:bodyPr/>
                    <a:lstStyle/>
                    <a:p>
                      <a:pPr marL="0" marR="0">
                        <a:lnSpc>
                          <a:spcPct val="115000"/>
                        </a:lnSpc>
                        <a:spcBef>
                          <a:spcPts val="0"/>
                        </a:spcBef>
                        <a:spcAft>
                          <a:spcPts val="0"/>
                        </a:spcAft>
                      </a:pPr>
                      <a:r>
                        <a:rPr lang="en-US" sz="900" dirty="0">
                          <a:effectLst/>
                          <a:latin typeface="Book Antiqua" panose="02040602050305030304" pitchFamily="18" charset="0"/>
                        </a:rPr>
                        <a:t>WB Chapter 19</a:t>
                      </a:r>
                      <a:endParaRPr lang="en-US" sz="900" dirty="0">
                        <a:effectLst/>
                        <a:latin typeface="Book Antiqua" panose="02040602050305030304" pitchFamily="18" charset="0"/>
                        <a:ea typeface="Arial" panose="020B0604020202020204" pitchFamily="34" charset="0"/>
                      </a:endParaRPr>
                    </a:p>
                  </a:txBody>
                  <a:tcPr marL="54461" marR="54461" marT="54461" marB="54461"/>
                </a:tc>
                <a:tc>
                  <a:txBody>
                    <a:bodyPr/>
                    <a:lstStyle/>
                    <a:p>
                      <a:pPr marL="0" marR="0">
                        <a:lnSpc>
                          <a:spcPct val="115000"/>
                        </a:lnSpc>
                        <a:spcBef>
                          <a:spcPts val="0"/>
                        </a:spcBef>
                        <a:spcAft>
                          <a:spcPts val="0"/>
                        </a:spcAft>
                      </a:pPr>
                      <a:r>
                        <a:rPr lang="en-US" sz="900" dirty="0">
                          <a:effectLst/>
                          <a:latin typeface="Book Antiqua" panose="02040602050305030304" pitchFamily="18" charset="0"/>
                        </a:rPr>
                        <a:t>WB Chapter 19</a:t>
                      </a:r>
                      <a:endParaRPr lang="en-US" sz="900" dirty="0">
                        <a:effectLst/>
                        <a:latin typeface="Book Antiqua" panose="02040602050305030304" pitchFamily="18" charset="0"/>
                        <a:ea typeface="Arial" panose="020B0604020202020204" pitchFamily="34" charset="0"/>
                      </a:endParaRPr>
                    </a:p>
                  </a:txBody>
                  <a:tcPr marL="54461" marR="54461" marT="54461" marB="54461"/>
                </a:tc>
                <a:tc>
                  <a:txBody>
                    <a:bodyPr/>
                    <a:lstStyle/>
                    <a:p>
                      <a:pPr marL="0" marR="0">
                        <a:lnSpc>
                          <a:spcPct val="115000"/>
                        </a:lnSpc>
                        <a:spcBef>
                          <a:spcPts val="0"/>
                        </a:spcBef>
                        <a:spcAft>
                          <a:spcPts val="0"/>
                        </a:spcAft>
                      </a:pPr>
                      <a:r>
                        <a:rPr lang="en-US" sz="900" dirty="0">
                          <a:effectLst/>
                          <a:latin typeface="Book Antiqua" panose="02040602050305030304" pitchFamily="18" charset="0"/>
                        </a:rPr>
                        <a:t>WB Chapter 19</a:t>
                      </a:r>
                      <a:endParaRPr lang="en-US" sz="900" dirty="0">
                        <a:effectLst/>
                        <a:latin typeface="Book Antiqua" panose="02040602050305030304" pitchFamily="18" charset="0"/>
                        <a:ea typeface="Arial" panose="020B0604020202020204" pitchFamily="34" charset="0"/>
                      </a:endParaRPr>
                    </a:p>
                  </a:txBody>
                  <a:tcPr marL="54461" marR="54461" marT="54461" marB="54461"/>
                </a:tc>
                <a:extLst>
                  <a:ext uri="{0D108BD9-81ED-4DB2-BD59-A6C34878D82A}">
                    <a16:rowId xmlns:a16="http://schemas.microsoft.com/office/drawing/2014/main" val="3520982054"/>
                  </a:ext>
                </a:extLst>
              </a:tr>
              <a:tr h="550165">
                <a:tc>
                  <a:txBody>
                    <a:bodyPr/>
                    <a:lstStyle/>
                    <a:p>
                      <a:pPr marL="0" marR="0" algn="ctr">
                        <a:lnSpc>
                          <a:spcPct val="115000"/>
                        </a:lnSpc>
                        <a:spcBef>
                          <a:spcPts val="0"/>
                        </a:spcBef>
                        <a:spcAft>
                          <a:spcPts val="0"/>
                        </a:spcAft>
                      </a:pPr>
                      <a:r>
                        <a:rPr lang="en-US" sz="900">
                          <a:effectLst/>
                        </a:rPr>
                        <a:t>Work Session</a:t>
                      </a:r>
                      <a:endParaRPr lang="en-US" sz="900">
                        <a:effectLst/>
                        <a:latin typeface="Arial" panose="020B0604020202020204" pitchFamily="34" charset="0"/>
                        <a:ea typeface="Arial" panose="020B0604020202020204" pitchFamily="34" charset="0"/>
                      </a:endParaRPr>
                    </a:p>
                  </a:txBody>
                  <a:tcPr marL="54461" marR="54461" marT="54461" marB="54461"/>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900" dirty="0">
                          <a:effectLst/>
                          <a:latin typeface="Book Antiqua" panose="02040602050305030304" pitchFamily="18" charset="0"/>
                          <a:ea typeface="Arial" panose="020B0604020202020204" pitchFamily="34" charset="0"/>
                        </a:rPr>
                        <a:t>Solar System; Test #2; Missing Assignments; Relative size and distance of planets</a:t>
                      </a:r>
                    </a:p>
                  </a:txBody>
                  <a:tcPr marL="54461" marR="54461" marT="54461" marB="54461"/>
                </a:tc>
                <a:tc>
                  <a:txBody>
                    <a:bodyPr/>
                    <a:lstStyle/>
                    <a:p>
                      <a:pPr marL="0" marR="0">
                        <a:lnSpc>
                          <a:spcPct val="115000"/>
                        </a:lnSpc>
                        <a:spcBef>
                          <a:spcPts val="0"/>
                        </a:spcBef>
                        <a:spcAft>
                          <a:spcPts val="0"/>
                        </a:spcAft>
                      </a:pPr>
                      <a:r>
                        <a:rPr lang="en-US" sz="900" dirty="0">
                          <a:effectLst/>
                          <a:latin typeface="Book Antiqua" panose="02040602050305030304" pitchFamily="18" charset="0"/>
                          <a:ea typeface="Arial" panose="020B0604020202020204" pitchFamily="34" charset="0"/>
                        </a:rPr>
                        <a:t>Solar System </a:t>
                      </a:r>
                      <a:r>
                        <a:rPr lang="en-US" sz="900" dirty="0" err="1">
                          <a:effectLst/>
                          <a:latin typeface="Book Antiqua" panose="02040602050305030304" pitchFamily="18" charset="0"/>
                          <a:ea typeface="Arial" panose="020B0604020202020204" pitchFamily="34" charset="0"/>
                        </a:rPr>
                        <a:t>Powerpoint</a:t>
                      </a:r>
                      <a:r>
                        <a:rPr lang="en-US" sz="900" dirty="0">
                          <a:effectLst/>
                          <a:latin typeface="Book Antiqua" panose="02040602050305030304" pitchFamily="18" charset="0"/>
                          <a:ea typeface="Arial" panose="020B0604020202020204" pitchFamily="34" charset="0"/>
                        </a:rPr>
                        <a:t>; </a:t>
                      </a:r>
                      <a:r>
                        <a:rPr lang="en-US" sz="900" dirty="0" err="1">
                          <a:effectLst/>
                          <a:latin typeface="Book Antiqua" panose="02040602050305030304" pitchFamily="18" charset="0"/>
                          <a:ea typeface="Arial" panose="020B0604020202020204" pitchFamily="34" charset="0"/>
                        </a:rPr>
                        <a:t>Edpuzzle</a:t>
                      </a:r>
                      <a:r>
                        <a:rPr lang="en-US" sz="900" dirty="0">
                          <a:effectLst/>
                          <a:latin typeface="Book Antiqua" panose="02040602050305030304" pitchFamily="18" charset="0"/>
                          <a:ea typeface="Arial" panose="020B0604020202020204" pitchFamily="34" charset="0"/>
                        </a:rPr>
                        <a:t>;</a:t>
                      </a:r>
                    </a:p>
                    <a:p>
                      <a:pPr marL="0" marR="0" lvl="0" indent="0" algn="l" defTabSz="914400" rtl="0" eaLnBrk="1" fontAlgn="auto" latinLnBrk="0" hangingPunct="1">
                        <a:lnSpc>
                          <a:spcPct val="115000"/>
                        </a:lnSpc>
                        <a:spcBef>
                          <a:spcPts val="0"/>
                        </a:spcBef>
                        <a:spcAft>
                          <a:spcPts val="0"/>
                        </a:spcAft>
                        <a:buClrTx/>
                        <a:buSzTx/>
                        <a:buFontTx/>
                        <a:buNone/>
                        <a:tabLst/>
                        <a:defRPr/>
                      </a:pPr>
                      <a:r>
                        <a:rPr lang="en-US" sz="900" dirty="0">
                          <a:effectLst/>
                          <a:latin typeface="Book Antiqua" panose="02040602050305030304" pitchFamily="18" charset="0"/>
                          <a:ea typeface="Arial" panose="020B0604020202020204" pitchFamily="34" charset="0"/>
                        </a:rPr>
                        <a:t>Relative size and distance of planets</a:t>
                      </a:r>
                    </a:p>
                  </a:txBody>
                  <a:tcPr marL="54461" marR="54461" marT="54461" marB="54461"/>
                </a:tc>
                <a:tc>
                  <a:txBody>
                    <a:bodyPr/>
                    <a:lstStyle/>
                    <a:p>
                      <a:pPr marL="0" marR="0">
                        <a:lnSpc>
                          <a:spcPct val="115000"/>
                        </a:lnSpc>
                        <a:spcBef>
                          <a:spcPts val="0"/>
                        </a:spcBef>
                        <a:spcAft>
                          <a:spcPts val="0"/>
                        </a:spcAft>
                      </a:pPr>
                      <a:r>
                        <a:rPr lang="en-US" sz="900" dirty="0">
                          <a:effectLst/>
                          <a:latin typeface="Book Antiqua" panose="02040602050305030304" pitchFamily="18" charset="0"/>
                          <a:ea typeface="Arial" panose="020B0604020202020204" pitchFamily="34" charset="0"/>
                        </a:rPr>
                        <a:t>Solar System Video, Solar System Animation; Stations</a:t>
                      </a:r>
                    </a:p>
                  </a:txBody>
                  <a:tcPr marL="54461" marR="54461" marT="54461" marB="54461"/>
                </a:tc>
                <a:tc>
                  <a:txBody>
                    <a:bodyPr/>
                    <a:lstStyle/>
                    <a:p>
                      <a:pPr marL="0" marR="0">
                        <a:lnSpc>
                          <a:spcPct val="115000"/>
                        </a:lnSpc>
                        <a:spcBef>
                          <a:spcPts val="0"/>
                        </a:spcBef>
                        <a:spcAft>
                          <a:spcPts val="0"/>
                        </a:spcAft>
                      </a:pPr>
                      <a:r>
                        <a:rPr lang="en-US" sz="900" dirty="0">
                          <a:effectLst/>
                          <a:latin typeface="Book Antiqua" panose="02040602050305030304" pitchFamily="18" charset="0"/>
                          <a:ea typeface="Arial" panose="020B0604020202020204" pitchFamily="34" charset="0"/>
                        </a:rPr>
                        <a:t>Relative size and distance of planets activity; Stations</a:t>
                      </a:r>
                    </a:p>
                  </a:txBody>
                  <a:tcPr marL="54461" marR="54461" marT="54461" marB="54461"/>
                </a:tc>
                <a:tc>
                  <a:txBody>
                    <a:bodyPr/>
                    <a:lstStyle/>
                    <a:p>
                      <a:pPr marL="0" marR="0">
                        <a:lnSpc>
                          <a:spcPct val="115000"/>
                        </a:lnSpc>
                        <a:spcBef>
                          <a:spcPts val="0"/>
                        </a:spcBef>
                        <a:spcAft>
                          <a:spcPts val="0"/>
                        </a:spcAft>
                      </a:pPr>
                      <a:r>
                        <a:rPr lang="en-US" sz="900" dirty="0">
                          <a:effectLst/>
                          <a:latin typeface="Book Antiqua" panose="02040602050305030304" pitchFamily="18" charset="0"/>
                          <a:ea typeface="Arial" panose="020B0604020202020204" pitchFamily="34" charset="0"/>
                        </a:rPr>
                        <a:t>Surface and atmosphere of planets posters (group activity); Stations</a:t>
                      </a:r>
                    </a:p>
                  </a:txBody>
                  <a:tcPr marL="54461" marR="54461" marT="54461" marB="54461"/>
                </a:tc>
                <a:extLst>
                  <a:ext uri="{0D108BD9-81ED-4DB2-BD59-A6C34878D82A}">
                    <a16:rowId xmlns:a16="http://schemas.microsoft.com/office/drawing/2014/main" val="352703316"/>
                  </a:ext>
                </a:extLst>
              </a:tr>
              <a:tr h="399852">
                <a:tc>
                  <a:txBody>
                    <a:bodyPr/>
                    <a:lstStyle/>
                    <a:p>
                      <a:pPr marL="0" marR="0" algn="ctr">
                        <a:lnSpc>
                          <a:spcPct val="115000"/>
                        </a:lnSpc>
                        <a:spcBef>
                          <a:spcPts val="0"/>
                        </a:spcBef>
                        <a:spcAft>
                          <a:spcPts val="0"/>
                        </a:spcAft>
                      </a:pPr>
                      <a:r>
                        <a:rPr lang="en-US" sz="900">
                          <a:effectLst/>
                        </a:rPr>
                        <a:t>Closing</a:t>
                      </a:r>
                      <a:endParaRPr lang="en-US" sz="900">
                        <a:effectLst/>
                        <a:latin typeface="Arial" panose="020B0604020202020204" pitchFamily="34" charset="0"/>
                        <a:ea typeface="Arial" panose="020B0604020202020204" pitchFamily="34" charset="0"/>
                      </a:endParaRPr>
                    </a:p>
                  </a:txBody>
                  <a:tcPr marL="54461" marR="54461" marT="54461" marB="54461"/>
                </a:tc>
                <a:tc>
                  <a:txBody>
                    <a:bodyPr/>
                    <a:lstStyle/>
                    <a:p>
                      <a:pPr marL="0" marR="0">
                        <a:lnSpc>
                          <a:spcPct val="115000"/>
                        </a:lnSpc>
                        <a:spcBef>
                          <a:spcPts val="0"/>
                        </a:spcBef>
                        <a:spcAft>
                          <a:spcPts val="0"/>
                        </a:spcAft>
                      </a:pPr>
                      <a:r>
                        <a:rPr lang="en-US" sz="900" dirty="0">
                          <a:effectLst/>
                          <a:latin typeface="Book Antiqua" panose="02040602050305030304" pitchFamily="18" charset="0"/>
                        </a:rPr>
                        <a:t>TOD</a:t>
                      </a:r>
                    </a:p>
                    <a:p>
                      <a:pPr marL="0" marR="0">
                        <a:lnSpc>
                          <a:spcPct val="115000"/>
                        </a:lnSpc>
                        <a:spcBef>
                          <a:spcPts val="0"/>
                        </a:spcBef>
                        <a:spcAft>
                          <a:spcPts val="0"/>
                        </a:spcAft>
                      </a:pPr>
                      <a:r>
                        <a:rPr lang="en-US" sz="900" dirty="0">
                          <a:effectLst/>
                          <a:latin typeface="Book Antiqua" panose="02040602050305030304" pitchFamily="18" charset="0"/>
                        </a:rPr>
                        <a:t> </a:t>
                      </a:r>
                      <a:endParaRPr lang="en-US" sz="900" dirty="0">
                        <a:effectLst/>
                        <a:latin typeface="Book Antiqua" panose="02040602050305030304" pitchFamily="18" charset="0"/>
                        <a:ea typeface="Arial" panose="020B0604020202020204" pitchFamily="34" charset="0"/>
                      </a:endParaRPr>
                    </a:p>
                  </a:txBody>
                  <a:tcPr marL="54461" marR="54461" marT="54461" marB="54461"/>
                </a:tc>
                <a:tc>
                  <a:txBody>
                    <a:bodyPr/>
                    <a:lstStyle/>
                    <a:p>
                      <a:pPr marL="0" marR="0">
                        <a:lnSpc>
                          <a:spcPct val="115000"/>
                        </a:lnSpc>
                        <a:spcBef>
                          <a:spcPts val="0"/>
                        </a:spcBef>
                        <a:spcAft>
                          <a:spcPts val="0"/>
                        </a:spcAft>
                      </a:pPr>
                      <a:r>
                        <a:rPr lang="en-US" sz="900" dirty="0">
                          <a:effectLst/>
                          <a:latin typeface="Book Antiqua" panose="02040602050305030304" pitchFamily="18" charset="0"/>
                          <a:ea typeface="Arial" panose="020B0604020202020204" pitchFamily="34" charset="0"/>
                        </a:rPr>
                        <a:t>Think-Pair-Share</a:t>
                      </a:r>
                    </a:p>
                  </a:txBody>
                  <a:tcPr marL="54461" marR="54461" marT="54461" marB="54461"/>
                </a:tc>
                <a:tc>
                  <a:txBody>
                    <a:bodyPr/>
                    <a:lstStyle/>
                    <a:p>
                      <a:pPr marL="0" marR="0">
                        <a:lnSpc>
                          <a:spcPct val="115000"/>
                        </a:lnSpc>
                        <a:spcBef>
                          <a:spcPts val="0"/>
                        </a:spcBef>
                        <a:spcAft>
                          <a:spcPts val="0"/>
                        </a:spcAft>
                      </a:pPr>
                      <a:r>
                        <a:rPr lang="en-US" sz="900">
                          <a:effectLst/>
                          <a:latin typeface="Book Antiqua" panose="02040602050305030304" pitchFamily="18" charset="0"/>
                        </a:rPr>
                        <a:t>TOD</a:t>
                      </a:r>
                      <a:endParaRPr lang="en-US" sz="900">
                        <a:effectLst/>
                        <a:latin typeface="Book Antiqua" panose="02040602050305030304" pitchFamily="18" charset="0"/>
                        <a:ea typeface="Arial" panose="020B0604020202020204" pitchFamily="34" charset="0"/>
                      </a:endParaRPr>
                    </a:p>
                  </a:txBody>
                  <a:tcPr marL="54461" marR="54461" marT="54461" marB="54461"/>
                </a:tc>
                <a:tc>
                  <a:txBody>
                    <a:bodyPr/>
                    <a:lstStyle/>
                    <a:p>
                      <a:pPr marL="0" marR="0">
                        <a:lnSpc>
                          <a:spcPct val="115000"/>
                        </a:lnSpc>
                        <a:spcBef>
                          <a:spcPts val="0"/>
                        </a:spcBef>
                        <a:spcAft>
                          <a:spcPts val="0"/>
                        </a:spcAft>
                      </a:pPr>
                      <a:r>
                        <a:rPr lang="en-US" sz="900" dirty="0">
                          <a:effectLst/>
                          <a:latin typeface="Book Antiqua" panose="02040602050305030304" pitchFamily="18" charset="0"/>
                          <a:ea typeface="Arial" panose="020B0604020202020204" pitchFamily="34" charset="0"/>
                        </a:rPr>
                        <a:t>Think-Pair-Share</a:t>
                      </a:r>
                    </a:p>
                  </a:txBody>
                  <a:tcPr marL="54461" marR="54461" marT="54461" marB="54461"/>
                </a:tc>
                <a:tc>
                  <a:txBody>
                    <a:bodyPr/>
                    <a:lstStyle/>
                    <a:p>
                      <a:pPr marL="0" marR="0">
                        <a:lnSpc>
                          <a:spcPct val="115000"/>
                        </a:lnSpc>
                        <a:spcBef>
                          <a:spcPts val="0"/>
                        </a:spcBef>
                        <a:spcAft>
                          <a:spcPts val="0"/>
                        </a:spcAft>
                      </a:pPr>
                      <a:r>
                        <a:rPr lang="en-US" sz="900" dirty="0">
                          <a:effectLst/>
                          <a:latin typeface="Book Antiqua" panose="02040602050305030304" pitchFamily="18" charset="0"/>
                          <a:ea typeface="Arial" panose="020B0604020202020204" pitchFamily="34" charset="0"/>
                        </a:rPr>
                        <a:t>Class Discussion</a:t>
                      </a:r>
                    </a:p>
                  </a:txBody>
                  <a:tcPr marL="54461" marR="54461" marT="54461" marB="54461"/>
                </a:tc>
                <a:extLst>
                  <a:ext uri="{0D108BD9-81ED-4DB2-BD59-A6C34878D82A}">
                    <a16:rowId xmlns:a16="http://schemas.microsoft.com/office/drawing/2014/main" val="1033819957"/>
                  </a:ext>
                </a:extLst>
              </a:tr>
              <a:tr h="399852">
                <a:tc>
                  <a:txBody>
                    <a:bodyPr/>
                    <a:lstStyle/>
                    <a:p>
                      <a:pPr marL="0" marR="0" algn="ctr">
                        <a:lnSpc>
                          <a:spcPct val="115000"/>
                        </a:lnSpc>
                        <a:spcBef>
                          <a:spcPts val="0"/>
                        </a:spcBef>
                        <a:spcAft>
                          <a:spcPts val="0"/>
                        </a:spcAft>
                      </a:pPr>
                      <a:r>
                        <a:rPr lang="en-US" sz="900">
                          <a:effectLst/>
                        </a:rPr>
                        <a:t>Minor Assignments Due</a:t>
                      </a:r>
                      <a:endParaRPr lang="en-US" sz="900">
                        <a:effectLst/>
                        <a:latin typeface="Arial" panose="020B0604020202020204" pitchFamily="34" charset="0"/>
                        <a:ea typeface="Arial" panose="020B0604020202020204" pitchFamily="34" charset="0"/>
                      </a:endParaRPr>
                    </a:p>
                  </a:txBody>
                  <a:tcPr marL="54461" marR="54461" marT="54461" marB="54461"/>
                </a:tc>
                <a:tc>
                  <a:txBody>
                    <a:bodyPr/>
                    <a:lstStyle/>
                    <a:p>
                      <a:pPr marL="0" marR="0">
                        <a:lnSpc>
                          <a:spcPct val="115000"/>
                        </a:lnSpc>
                        <a:spcBef>
                          <a:spcPts val="0"/>
                        </a:spcBef>
                        <a:spcAft>
                          <a:spcPts val="0"/>
                        </a:spcAft>
                      </a:pPr>
                      <a:r>
                        <a:rPr lang="en-US" sz="900">
                          <a:effectLst/>
                          <a:latin typeface="Book Antiqua" panose="02040602050305030304" pitchFamily="18" charset="0"/>
                        </a:rPr>
                        <a:t> </a:t>
                      </a:r>
                    </a:p>
                    <a:p>
                      <a:pPr marL="0" marR="0">
                        <a:lnSpc>
                          <a:spcPct val="115000"/>
                        </a:lnSpc>
                        <a:spcBef>
                          <a:spcPts val="0"/>
                        </a:spcBef>
                        <a:spcAft>
                          <a:spcPts val="0"/>
                        </a:spcAft>
                      </a:pPr>
                      <a:r>
                        <a:rPr lang="en-US" sz="900">
                          <a:effectLst/>
                          <a:latin typeface="Book Antiqua" panose="02040602050305030304" pitchFamily="18" charset="0"/>
                        </a:rPr>
                        <a:t> </a:t>
                      </a:r>
                      <a:endParaRPr lang="en-US" sz="900">
                        <a:effectLst/>
                        <a:latin typeface="Book Antiqua" panose="02040602050305030304" pitchFamily="18" charset="0"/>
                        <a:ea typeface="Arial" panose="020B0604020202020204" pitchFamily="34" charset="0"/>
                      </a:endParaRPr>
                    </a:p>
                  </a:txBody>
                  <a:tcPr marL="54461" marR="54461" marT="54461" marB="54461"/>
                </a:tc>
                <a:tc>
                  <a:txBody>
                    <a:bodyPr/>
                    <a:lstStyle/>
                    <a:p>
                      <a:pPr marL="0" marR="0">
                        <a:lnSpc>
                          <a:spcPct val="115000"/>
                        </a:lnSpc>
                        <a:spcBef>
                          <a:spcPts val="0"/>
                        </a:spcBef>
                        <a:spcAft>
                          <a:spcPts val="0"/>
                        </a:spcAft>
                      </a:pPr>
                      <a:r>
                        <a:rPr lang="en-US" sz="900">
                          <a:effectLst/>
                          <a:latin typeface="Book Antiqua" panose="02040602050305030304" pitchFamily="18" charset="0"/>
                        </a:rPr>
                        <a:t> </a:t>
                      </a:r>
                      <a:endParaRPr lang="en-US" sz="900">
                        <a:effectLst/>
                        <a:latin typeface="Book Antiqua" panose="02040602050305030304" pitchFamily="18" charset="0"/>
                        <a:ea typeface="Arial" panose="020B0604020202020204" pitchFamily="34" charset="0"/>
                      </a:endParaRPr>
                    </a:p>
                  </a:txBody>
                  <a:tcPr marL="54461" marR="54461" marT="54461" marB="54461"/>
                </a:tc>
                <a:tc>
                  <a:txBody>
                    <a:bodyPr/>
                    <a:lstStyle/>
                    <a:p>
                      <a:pPr marL="0" marR="0">
                        <a:lnSpc>
                          <a:spcPct val="115000"/>
                        </a:lnSpc>
                        <a:spcBef>
                          <a:spcPts val="0"/>
                        </a:spcBef>
                        <a:spcAft>
                          <a:spcPts val="0"/>
                        </a:spcAft>
                      </a:pPr>
                      <a:r>
                        <a:rPr lang="en-US" sz="900" dirty="0">
                          <a:effectLst/>
                          <a:latin typeface="Book Antiqua" panose="02040602050305030304" pitchFamily="18" charset="0"/>
                          <a:ea typeface="Arial" panose="020B0604020202020204" pitchFamily="34" charset="0"/>
                        </a:rPr>
                        <a:t>Quiz #6 </a:t>
                      </a:r>
                    </a:p>
                  </a:txBody>
                  <a:tcPr marL="54461" marR="54461" marT="54461" marB="54461"/>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900" dirty="0">
                          <a:effectLst/>
                        </a:rPr>
                        <a:t> </a:t>
                      </a:r>
                      <a:endParaRPr lang="en-US" sz="900" dirty="0">
                        <a:effectLst/>
                        <a:latin typeface="Arial" panose="020B0604020202020204" pitchFamily="34" charset="0"/>
                        <a:ea typeface="Arial" panose="020B0604020202020204" pitchFamily="34" charset="0"/>
                      </a:endParaRPr>
                    </a:p>
                    <a:p>
                      <a:pPr marL="0" marR="0">
                        <a:lnSpc>
                          <a:spcPct val="115000"/>
                        </a:lnSpc>
                        <a:spcBef>
                          <a:spcPts val="0"/>
                        </a:spcBef>
                        <a:spcAft>
                          <a:spcPts val="0"/>
                        </a:spcAft>
                      </a:pPr>
                      <a:endParaRPr lang="en-US" sz="900" dirty="0">
                        <a:effectLst/>
                        <a:latin typeface="Arial" panose="020B0604020202020204" pitchFamily="34" charset="0"/>
                        <a:ea typeface="Arial" panose="020B0604020202020204" pitchFamily="34" charset="0"/>
                      </a:endParaRPr>
                    </a:p>
                  </a:txBody>
                  <a:tcPr marL="54461" marR="54461" marT="54461" marB="54461"/>
                </a:tc>
                <a:tc>
                  <a:txBody>
                    <a:bodyPr/>
                    <a:lstStyle/>
                    <a:p>
                      <a:pPr marL="0" marR="0">
                        <a:lnSpc>
                          <a:spcPct val="115000"/>
                        </a:lnSpc>
                        <a:spcBef>
                          <a:spcPts val="0"/>
                        </a:spcBef>
                        <a:spcAft>
                          <a:spcPts val="0"/>
                        </a:spcAft>
                      </a:pPr>
                      <a:r>
                        <a:rPr lang="en-US" sz="900">
                          <a:effectLst/>
                        </a:rPr>
                        <a:t> </a:t>
                      </a:r>
                      <a:endParaRPr lang="en-US" sz="900">
                        <a:effectLst/>
                        <a:latin typeface="Arial" panose="020B0604020202020204" pitchFamily="34" charset="0"/>
                        <a:ea typeface="Arial" panose="020B0604020202020204" pitchFamily="34" charset="0"/>
                      </a:endParaRPr>
                    </a:p>
                  </a:txBody>
                  <a:tcPr marL="54461" marR="54461" marT="54461" marB="54461"/>
                </a:tc>
                <a:extLst>
                  <a:ext uri="{0D108BD9-81ED-4DB2-BD59-A6C34878D82A}">
                    <a16:rowId xmlns:a16="http://schemas.microsoft.com/office/drawing/2014/main" val="2981779359"/>
                  </a:ext>
                </a:extLst>
              </a:tr>
              <a:tr h="263646">
                <a:tc>
                  <a:txBody>
                    <a:bodyPr/>
                    <a:lstStyle/>
                    <a:p>
                      <a:pPr marL="0" marR="0" algn="ctr">
                        <a:lnSpc>
                          <a:spcPct val="115000"/>
                        </a:lnSpc>
                        <a:spcBef>
                          <a:spcPts val="0"/>
                        </a:spcBef>
                        <a:spcAft>
                          <a:spcPts val="0"/>
                        </a:spcAft>
                      </a:pPr>
                      <a:r>
                        <a:rPr lang="en-US" sz="900">
                          <a:effectLst/>
                        </a:rPr>
                        <a:t>Major Assignments Due</a:t>
                      </a:r>
                      <a:endParaRPr lang="en-US" sz="900">
                        <a:effectLst/>
                        <a:latin typeface="Arial" panose="020B0604020202020204" pitchFamily="34" charset="0"/>
                        <a:ea typeface="Arial" panose="020B0604020202020204" pitchFamily="34" charset="0"/>
                      </a:endParaRPr>
                    </a:p>
                  </a:txBody>
                  <a:tcPr marL="54461" marR="54461" marT="54461" marB="54461"/>
                </a:tc>
                <a:tc>
                  <a:txBody>
                    <a:bodyPr/>
                    <a:lstStyle/>
                    <a:p>
                      <a:pPr marL="0" marR="0">
                        <a:lnSpc>
                          <a:spcPct val="115000"/>
                        </a:lnSpc>
                        <a:spcBef>
                          <a:spcPts val="0"/>
                        </a:spcBef>
                        <a:spcAft>
                          <a:spcPts val="0"/>
                        </a:spcAft>
                      </a:pPr>
                      <a:r>
                        <a:rPr lang="en-US" sz="900" dirty="0">
                          <a:effectLst/>
                          <a:latin typeface="Book Antiqua" panose="02040602050305030304" pitchFamily="18" charset="0"/>
                        </a:rPr>
                        <a:t> Test#2  Solar System</a:t>
                      </a:r>
                    </a:p>
                    <a:p>
                      <a:pPr marL="0" marR="0">
                        <a:lnSpc>
                          <a:spcPct val="115000"/>
                        </a:lnSpc>
                        <a:spcBef>
                          <a:spcPts val="0"/>
                        </a:spcBef>
                        <a:spcAft>
                          <a:spcPts val="0"/>
                        </a:spcAft>
                      </a:pPr>
                      <a:endParaRPr lang="en-US" sz="900" dirty="0">
                        <a:effectLst/>
                        <a:latin typeface="Book Antiqua" panose="02040602050305030304" pitchFamily="18" charset="0"/>
                        <a:ea typeface="Arial" panose="020B0604020202020204" pitchFamily="34" charset="0"/>
                      </a:endParaRPr>
                    </a:p>
                  </a:txBody>
                  <a:tcPr marL="54461" marR="54461" marT="54461" marB="54461"/>
                </a:tc>
                <a:tc>
                  <a:txBody>
                    <a:bodyPr/>
                    <a:lstStyle/>
                    <a:p>
                      <a:pPr marL="0" marR="0">
                        <a:lnSpc>
                          <a:spcPct val="115000"/>
                        </a:lnSpc>
                        <a:spcBef>
                          <a:spcPts val="0"/>
                        </a:spcBef>
                        <a:spcAft>
                          <a:spcPts val="0"/>
                        </a:spcAft>
                      </a:pPr>
                      <a:r>
                        <a:rPr lang="en-US" sz="900">
                          <a:effectLst/>
                          <a:latin typeface="Book Antiqua" panose="02040602050305030304" pitchFamily="18" charset="0"/>
                        </a:rPr>
                        <a:t> </a:t>
                      </a:r>
                      <a:endParaRPr lang="en-US" sz="900">
                        <a:effectLst/>
                        <a:latin typeface="Book Antiqua" panose="02040602050305030304" pitchFamily="18" charset="0"/>
                        <a:ea typeface="Arial" panose="020B0604020202020204" pitchFamily="34" charset="0"/>
                      </a:endParaRPr>
                    </a:p>
                  </a:txBody>
                  <a:tcPr marL="54461" marR="54461" marT="54461" marB="54461"/>
                </a:tc>
                <a:tc>
                  <a:txBody>
                    <a:bodyPr/>
                    <a:lstStyle/>
                    <a:p>
                      <a:pPr marL="0" marR="0">
                        <a:lnSpc>
                          <a:spcPct val="115000"/>
                        </a:lnSpc>
                        <a:spcBef>
                          <a:spcPts val="0"/>
                        </a:spcBef>
                        <a:spcAft>
                          <a:spcPts val="0"/>
                        </a:spcAft>
                      </a:pPr>
                      <a:r>
                        <a:rPr lang="en-US" sz="900" dirty="0">
                          <a:effectLst/>
                          <a:latin typeface="Book Antiqua" panose="02040602050305030304" pitchFamily="18" charset="0"/>
                        </a:rPr>
                        <a:t> R&amp;R </a:t>
                      </a:r>
                      <a:endParaRPr lang="en-US" sz="900" dirty="0">
                        <a:effectLst/>
                        <a:latin typeface="Book Antiqua" panose="02040602050305030304" pitchFamily="18" charset="0"/>
                        <a:ea typeface="Arial" panose="020B0604020202020204" pitchFamily="34" charset="0"/>
                      </a:endParaRPr>
                    </a:p>
                  </a:txBody>
                  <a:tcPr marL="54461" marR="54461" marT="54461" marB="54461"/>
                </a:tc>
                <a:tc>
                  <a:txBody>
                    <a:bodyPr/>
                    <a:lstStyle/>
                    <a:p>
                      <a:pPr marL="0" marR="0">
                        <a:lnSpc>
                          <a:spcPct val="115000"/>
                        </a:lnSpc>
                        <a:spcBef>
                          <a:spcPts val="0"/>
                        </a:spcBef>
                        <a:spcAft>
                          <a:spcPts val="0"/>
                        </a:spcAft>
                      </a:pPr>
                      <a:r>
                        <a:rPr lang="en-US" sz="900" dirty="0">
                          <a:effectLst/>
                        </a:rPr>
                        <a:t> </a:t>
                      </a:r>
                      <a:endParaRPr lang="en-US" sz="900" dirty="0">
                        <a:effectLst/>
                        <a:latin typeface="Arial" panose="020B0604020202020204" pitchFamily="34" charset="0"/>
                        <a:ea typeface="Arial" panose="020B0604020202020204" pitchFamily="34" charset="0"/>
                      </a:endParaRPr>
                    </a:p>
                  </a:txBody>
                  <a:tcPr marL="54461" marR="54461" marT="54461" marB="54461"/>
                </a:tc>
                <a:tc>
                  <a:txBody>
                    <a:bodyPr/>
                    <a:lstStyle/>
                    <a:p>
                      <a:pPr marL="0" marR="0">
                        <a:lnSpc>
                          <a:spcPct val="115000"/>
                        </a:lnSpc>
                        <a:spcBef>
                          <a:spcPts val="0"/>
                        </a:spcBef>
                        <a:spcAft>
                          <a:spcPts val="0"/>
                        </a:spcAft>
                      </a:pPr>
                      <a:endParaRPr lang="en-US" sz="900" dirty="0">
                        <a:effectLst/>
                        <a:latin typeface="Arial" panose="020B0604020202020204" pitchFamily="34" charset="0"/>
                        <a:ea typeface="Arial" panose="020B0604020202020204" pitchFamily="34" charset="0"/>
                      </a:endParaRPr>
                    </a:p>
                  </a:txBody>
                  <a:tcPr marL="54461" marR="54461" marT="54461" marB="54461"/>
                </a:tc>
                <a:extLst>
                  <a:ext uri="{0D108BD9-81ED-4DB2-BD59-A6C34878D82A}">
                    <a16:rowId xmlns:a16="http://schemas.microsoft.com/office/drawing/2014/main" val="474718195"/>
                  </a:ext>
                </a:extLst>
              </a:tr>
              <a:tr h="550165">
                <a:tc gridSpan="2">
                  <a:txBody>
                    <a:bodyPr/>
                    <a:lstStyle/>
                    <a:p>
                      <a:pPr marL="0" marR="0" algn="ctr">
                        <a:lnSpc>
                          <a:spcPct val="115000"/>
                        </a:lnSpc>
                        <a:spcBef>
                          <a:spcPts val="0"/>
                        </a:spcBef>
                        <a:spcAft>
                          <a:spcPts val="0"/>
                        </a:spcAft>
                      </a:pPr>
                      <a:r>
                        <a:rPr lang="en-US" sz="900">
                          <a:effectLst/>
                        </a:rPr>
                        <a:t>Current Relearning &amp; Reassessment Assignments (with due dates)</a:t>
                      </a:r>
                      <a:endParaRPr lang="en-US" sz="900">
                        <a:effectLst/>
                        <a:latin typeface="Arial" panose="020B0604020202020204" pitchFamily="34" charset="0"/>
                        <a:ea typeface="Arial" panose="020B0604020202020204" pitchFamily="34" charset="0"/>
                      </a:endParaRPr>
                    </a:p>
                  </a:txBody>
                  <a:tcPr marL="54461" marR="54461" marT="54461" marB="54461"/>
                </a:tc>
                <a:tc hMerge="1">
                  <a:txBody>
                    <a:bodyPr/>
                    <a:lstStyle/>
                    <a:p>
                      <a:endParaRPr lang="en-US"/>
                    </a:p>
                  </a:txBody>
                  <a:tcPr/>
                </a:tc>
                <a:tc gridSpan="4">
                  <a:txBody>
                    <a:bodyPr/>
                    <a:lstStyle/>
                    <a:p>
                      <a:pPr marL="0" marR="0">
                        <a:lnSpc>
                          <a:spcPct val="115000"/>
                        </a:lnSpc>
                        <a:spcBef>
                          <a:spcPts val="0"/>
                        </a:spcBef>
                        <a:spcAft>
                          <a:spcPts val="0"/>
                        </a:spcAft>
                      </a:pPr>
                      <a:r>
                        <a:rPr lang="en-US" sz="900" dirty="0">
                          <a:effectLst/>
                        </a:rPr>
                        <a:t> </a:t>
                      </a:r>
                    </a:p>
                    <a:p>
                      <a:pPr marL="0" marR="0">
                        <a:lnSpc>
                          <a:spcPct val="115000"/>
                        </a:lnSpc>
                        <a:spcBef>
                          <a:spcPts val="0"/>
                        </a:spcBef>
                        <a:spcAft>
                          <a:spcPts val="0"/>
                        </a:spcAft>
                      </a:pPr>
                      <a:r>
                        <a:rPr lang="en-US" sz="900" dirty="0">
                          <a:effectLst/>
                        </a:rPr>
                        <a:t> </a:t>
                      </a:r>
                      <a:endParaRPr lang="en-US" sz="900" dirty="0">
                        <a:effectLst/>
                        <a:latin typeface="Arial" panose="020B0604020202020204" pitchFamily="34" charset="0"/>
                        <a:ea typeface="Arial" panose="020B0604020202020204" pitchFamily="34" charset="0"/>
                      </a:endParaRPr>
                    </a:p>
                  </a:txBody>
                  <a:tcPr marL="54461" marR="54461" marT="54461" marB="54461"/>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60003532"/>
                  </a:ext>
                </a:extLst>
              </a:tr>
              <a:tr h="428989">
                <a:tc gridSpan="2">
                  <a:txBody>
                    <a:bodyPr/>
                    <a:lstStyle/>
                    <a:p>
                      <a:pPr marL="0" marR="0" algn="ctr">
                        <a:lnSpc>
                          <a:spcPct val="115000"/>
                        </a:lnSpc>
                        <a:spcBef>
                          <a:spcPts val="0"/>
                        </a:spcBef>
                        <a:spcAft>
                          <a:spcPts val="0"/>
                        </a:spcAft>
                      </a:pPr>
                      <a:r>
                        <a:rPr lang="en-US" sz="900">
                          <a:effectLst/>
                        </a:rPr>
                        <a:t>Vocabulary</a:t>
                      </a:r>
                    </a:p>
                    <a:p>
                      <a:pPr marL="0" marR="0">
                        <a:lnSpc>
                          <a:spcPct val="115000"/>
                        </a:lnSpc>
                        <a:spcBef>
                          <a:spcPts val="0"/>
                        </a:spcBef>
                        <a:spcAft>
                          <a:spcPts val="0"/>
                        </a:spcAft>
                      </a:pPr>
                      <a:r>
                        <a:rPr lang="en-US" sz="900">
                          <a:effectLst/>
                        </a:rPr>
                        <a:t> </a:t>
                      </a:r>
                      <a:endParaRPr lang="en-US" sz="900">
                        <a:effectLst/>
                        <a:latin typeface="Arial" panose="020B0604020202020204" pitchFamily="34" charset="0"/>
                        <a:ea typeface="Arial" panose="020B0604020202020204" pitchFamily="34" charset="0"/>
                      </a:endParaRPr>
                    </a:p>
                  </a:txBody>
                  <a:tcPr marL="54461" marR="54461" marT="54461" marB="54461"/>
                </a:tc>
                <a:tc hMerge="1">
                  <a:txBody>
                    <a:bodyPr/>
                    <a:lstStyle/>
                    <a:p>
                      <a:endParaRPr lang="en-US"/>
                    </a:p>
                  </a:txBody>
                  <a:tcPr/>
                </a:tc>
                <a:tc gridSpan="4">
                  <a:txBody>
                    <a:bodyPr/>
                    <a:lstStyle/>
                    <a:p>
                      <a:pPr marL="0" marR="0">
                        <a:lnSpc>
                          <a:spcPct val="115000"/>
                        </a:lnSpc>
                        <a:spcBef>
                          <a:spcPts val="0"/>
                        </a:spcBef>
                        <a:spcAft>
                          <a:spcPts val="0"/>
                        </a:spcAft>
                      </a:pPr>
                      <a:r>
                        <a:rPr lang="en-US" sz="900">
                          <a:effectLst/>
                        </a:rPr>
                        <a:t> </a:t>
                      </a:r>
                      <a:endParaRPr lang="en-US" sz="900">
                        <a:effectLst/>
                        <a:latin typeface="Arial" panose="020B0604020202020204" pitchFamily="34" charset="0"/>
                        <a:ea typeface="Arial" panose="020B0604020202020204" pitchFamily="34" charset="0"/>
                      </a:endParaRPr>
                    </a:p>
                  </a:txBody>
                  <a:tcPr marL="54461" marR="54461" marT="54461" marB="54461"/>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46690723"/>
                  </a:ext>
                </a:extLst>
              </a:tr>
              <a:tr h="594333">
                <a:tc gridSpan="2">
                  <a:txBody>
                    <a:bodyPr/>
                    <a:lstStyle/>
                    <a:p>
                      <a:pPr marL="0" marR="0" algn="ctr">
                        <a:lnSpc>
                          <a:spcPct val="115000"/>
                        </a:lnSpc>
                        <a:spcBef>
                          <a:spcPts val="0"/>
                        </a:spcBef>
                        <a:spcAft>
                          <a:spcPts val="0"/>
                        </a:spcAft>
                      </a:pPr>
                      <a:r>
                        <a:rPr lang="en-US" sz="900">
                          <a:effectLst/>
                        </a:rPr>
                        <a:t>Upcoming Major Assignments</a:t>
                      </a:r>
                    </a:p>
                    <a:p>
                      <a:pPr marL="0" marR="0">
                        <a:lnSpc>
                          <a:spcPct val="115000"/>
                        </a:lnSpc>
                        <a:spcBef>
                          <a:spcPts val="0"/>
                        </a:spcBef>
                        <a:spcAft>
                          <a:spcPts val="0"/>
                        </a:spcAft>
                      </a:pPr>
                      <a:r>
                        <a:rPr lang="en-US" sz="900">
                          <a:effectLst/>
                        </a:rPr>
                        <a:t> </a:t>
                      </a:r>
                    </a:p>
                    <a:p>
                      <a:pPr marL="0" marR="0">
                        <a:lnSpc>
                          <a:spcPct val="115000"/>
                        </a:lnSpc>
                        <a:spcBef>
                          <a:spcPts val="0"/>
                        </a:spcBef>
                        <a:spcAft>
                          <a:spcPts val="0"/>
                        </a:spcAft>
                      </a:pPr>
                      <a:r>
                        <a:rPr lang="en-US" sz="900">
                          <a:effectLst/>
                        </a:rPr>
                        <a:t> </a:t>
                      </a:r>
                      <a:endParaRPr lang="en-US" sz="900">
                        <a:effectLst/>
                        <a:latin typeface="Arial" panose="020B0604020202020204" pitchFamily="34" charset="0"/>
                        <a:ea typeface="Arial" panose="020B0604020202020204" pitchFamily="34" charset="0"/>
                      </a:endParaRPr>
                    </a:p>
                  </a:txBody>
                  <a:tcPr marL="54461" marR="54461" marT="54461" marB="54461"/>
                </a:tc>
                <a:tc hMerge="1">
                  <a:txBody>
                    <a:bodyPr/>
                    <a:lstStyle/>
                    <a:p>
                      <a:endParaRPr lang="en-US"/>
                    </a:p>
                  </a:txBody>
                  <a:tcPr/>
                </a:tc>
                <a:tc gridSpan="4">
                  <a:txBody>
                    <a:bodyPr/>
                    <a:lstStyle/>
                    <a:p>
                      <a:pPr marL="0" marR="0">
                        <a:lnSpc>
                          <a:spcPct val="115000"/>
                        </a:lnSpc>
                        <a:spcBef>
                          <a:spcPts val="0"/>
                        </a:spcBef>
                        <a:spcAft>
                          <a:spcPts val="0"/>
                        </a:spcAft>
                      </a:pPr>
                      <a:r>
                        <a:rPr lang="en-US" sz="900" dirty="0">
                          <a:effectLst/>
                        </a:rPr>
                        <a:t>Science Fair Projects Due by March 10</a:t>
                      </a:r>
                    </a:p>
                    <a:p>
                      <a:pPr marL="0" marR="0">
                        <a:lnSpc>
                          <a:spcPct val="115000"/>
                        </a:lnSpc>
                        <a:spcBef>
                          <a:spcPts val="0"/>
                        </a:spcBef>
                        <a:spcAft>
                          <a:spcPts val="0"/>
                        </a:spcAft>
                      </a:pPr>
                      <a:r>
                        <a:rPr lang="en-US" sz="900" dirty="0">
                          <a:effectLst/>
                        </a:rPr>
                        <a:t> </a:t>
                      </a:r>
                      <a:endParaRPr lang="en-US" sz="900" dirty="0">
                        <a:effectLst/>
                        <a:latin typeface="Arial" panose="020B0604020202020204" pitchFamily="34" charset="0"/>
                        <a:ea typeface="Arial" panose="020B0604020202020204" pitchFamily="34" charset="0"/>
                      </a:endParaRPr>
                    </a:p>
                  </a:txBody>
                  <a:tcPr marL="54461" marR="54461" marT="54461" marB="54461"/>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97654756"/>
                  </a:ext>
                </a:extLst>
              </a:tr>
            </a:tbl>
          </a:graphicData>
        </a:graphic>
      </p:graphicFrame>
    </p:spTree>
    <p:extLst>
      <p:ext uri="{BB962C8B-B14F-4D97-AF65-F5344CB8AC3E}">
        <p14:creationId xmlns:p14="http://schemas.microsoft.com/office/powerpoint/2010/main" val="19580142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ee All Eight Planets in One Night - Sky &amp; Telescope - Sky &amp; Telescope">
            <a:extLst>
              <a:ext uri="{FF2B5EF4-FFF2-40B4-BE49-F238E27FC236}">
                <a16:creationId xmlns:a16="http://schemas.microsoft.com/office/drawing/2014/main" id="{E63CD4E4-CEBB-43F0-BEF1-1774CB3487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295400"/>
            <a:ext cx="8229600" cy="441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70002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he Planets in Our Solar System in Order of Size - Universe Today">
            <a:extLst>
              <a:ext uri="{FF2B5EF4-FFF2-40B4-BE49-F238E27FC236}">
                <a16:creationId xmlns:a16="http://schemas.microsoft.com/office/drawing/2014/main" id="{890B6196-2E85-4636-8030-061E8AFD52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285875"/>
            <a:ext cx="7620000" cy="42862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CCF6C16-A53A-4FCB-B659-BA21A7414BCC}"/>
              </a:ext>
            </a:extLst>
          </p:cNvPr>
          <p:cNvSpPr txBox="1"/>
          <p:nvPr/>
        </p:nvSpPr>
        <p:spPr>
          <a:xfrm>
            <a:off x="3200400" y="304800"/>
            <a:ext cx="4876800" cy="707886"/>
          </a:xfrm>
          <a:prstGeom prst="rect">
            <a:avLst/>
          </a:prstGeom>
          <a:noFill/>
        </p:spPr>
        <p:txBody>
          <a:bodyPr wrap="square" rtlCol="0">
            <a:spAutoFit/>
          </a:bodyPr>
          <a:lstStyle/>
          <a:p>
            <a:r>
              <a:rPr lang="en-US" sz="4000" dirty="0"/>
              <a:t>Relative Size</a:t>
            </a:r>
          </a:p>
        </p:txBody>
      </p:sp>
    </p:spTree>
    <p:extLst>
      <p:ext uri="{BB962C8B-B14F-4D97-AF65-F5344CB8AC3E}">
        <p14:creationId xmlns:p14="http://schemas.microsoft.com/office/powerpoint/2010/main" val="42680518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Solar system | Definition, Planets, Diagram, Videos, &amp; Facts | Britannica">
            <a:extLst>
              <a:ext uri="{FF2B5EF4-FFF2-40B4-BE49-F238E27FC236}">
                <a16:creationId xmlns:a16="http://schemas.microsoft.com/office/drawing/2014/main" id="{D4D4050E-450B-491A-B8E7-BC72AE0045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 y="1676400"/>
            <a:ext cx="7696200" cy="321343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5A4F862-5FE6-4EC1-A685-395C70E684BD}"/>
              </a:ext>
            </a:extLst>
          </p:cNvPr>
          <p:cNvSpPr txBox="1"/>
          <p:nvPr/>
        </p:nvSpPr>
        <p:spPr>
          <a:xfrm>
            <a:off x="2743200" y="609600"/>
            <a:ext cx="4876800" cy="707886"/>
          </a:xfrm>
          <a:prstGeom prst="rect">
            <a:avLst/>
          </a:prstGeom>
          <a:noFill/>
        </p:spPr>
        <p:txBody>
          <a:bodyPr wrap="square" rtlCol="0">
            <a:spAutoFit/>
          </a:bodyPr>
          <a:lstStyle/>
          <a:p>
            <a:r>
              <a:rPr lang="en-US" sz="4000" dirty="0"/>
              <a:t>Relative Distance</a:t>
            </a:r>
          </a:p>
        </p:txBody>
      </p:sp>
    </p:spTree>
    <p:extLst>
      <p:ext uri="{BB962C8B-B14F-4D97-AF65-F5344CB8AC3E}">
        <p14:creationId xmlns:p14="http://schemas.microsoft.com/office/powerpoint/2010/main" val="6809189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Exploring the Solar System By the end of this session you will: have a  better understanding of the sizes of and relationship between units of  length have. - ppt download">
            <a:extLst>
              <a:ext uri="{FF2B5EF4-FFF2-40B4-BE49-F238E27FC236}">
                <a16:creationId xmlns:a16="http://schemas.microsoft.com/office/drawing/2014/main" id="{9FBBF834-7D3B-43C1-B333-69500D8F3A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685800"/>
            <a:ext cx="7112000" cy="533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71740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tmospheres of the planets. @infinityscience2020 - YouTube">
            <a:extLst>
              <a:ext uri="{FF2B5EF4-FFF2-40B4-BE49-F238E27FC236}">
                <a16:creationId xmlns:a16="http://schemas.microsoft.com/office/drawing/2014/main" id="{830F54B2-D7F9-4298-9DD0-53D51D7AE2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9066" y="1219200"/>
            <a:ext cx="7145867" cy="4019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491424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817A08AFE9A234F97E3D44D92D62533" ma:contentTypeVersion="11" ma:contentTypeDescription="Create a new document." ma:contentTypeScope="" ma:versionID="0b19f6bead5720ed9316f47df1adf018">
  <xsd:schema xmlns:xsd="http://www.w3.org/2001/XMLSchema" xmlns:xs="http://www.w3.org/2001/XMLSchema" xmlns:p="http://schemas.microsoft.com/office/2006/metadata/properties" xmlns:ns3="e8ec4369-50f0-44d0-a25d-2c9496eb6d79" xmlns:ns4="16a2598a-fe9c-440d-8aa3-12b54edaf5bc" targetNamespace="http://schemas.microsoft.com/office/2006/metadata/properties" ma:root="true" ma:fieldsID="e29f006852b1d7914f3c032bb93f8695" ns3:_="" ns4:_="">
    <xsd:import namespace="e8ec4369-50f0-44d0-a25d-2c9496eb6d79"/>
    <xsd:import namespace="16a2598a-fe9c-440d-8aa3-12b54edaf5bc"/>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LengthInSeconds" minOccurs="0"/>
                <xsd:element ref="ns3:MediaServiceAutoTags"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8ec4369-50f0-44d0-a25d-2c9496eb6d7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a2598a-fe9c-440d-8aa3-12b54edaf5bc"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0DCF3A2-C48E-4D01-A744-94F9312F2C1D}">
  <ds:schemaRefs>
    <ds:schemaRef ds:uri="http://purl.org/dc/elements/1.1/"/>
    <ds:schemaRef ds:uri="http://www.w3.org/XML/1998/namespace"/>
    <ds:schemaRef ds:uri="http://purl.org/dc/terms/"/>
    <ds:schemaRef ds:uri="16a2598a-fe9c-440d-8aa3-12b54edaf5bc"/>
    <ds:schemaRef ds:uri="http://schemas.microsoft.com/office/2006/documentManagement/types"/>
    <ds:schemaRef ds:uri="http://schemas.microsoft.com/office/infopath/2007/PartnerControls"/>
    <ds:schemaRef ds:uri="http://schemas.openxmlformats.org/package/2006/metadata/core-properties"/>
    <ds:schemaRef ds:uri="e8ec4369-50f0-44d0-a25d-2c9496eb6d79"/>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A045009B-5B35-47FE-B697-938B233422B5}">
  <ds:schemaRefs>
    <ds:schemaRef ds:uri="http://schemas.microsoft.com/sharepoint/v3/contenttype/forms"/>
  </ds:schemaRefs>
</ds:datastoreItem>
</file>

<file path=customXml/itemProps3.xml><?xml version="1.0" encoding="utf-8"?>
<ds:datastoreItem xmlns:ds="http://schemas.openxmlformats.org/officeDocument/2006/customXml" ds:itemID="{F6313B5F-2320-4460-B5DD-F3AC1FD2EDF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8ec4369-50f0-44d0-a25d-2c9496eb6d79"/>
    <ds:schemaRef ds:uri="16a2598a-fe9c-440d-8aa3-12b54edaf5b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Paper</Template>
  <TotalTime>3552</TotalTime>
  <Words>713</Words>
  <Application>Microsoft Office PowerPoint</Application>
  <PresentationFormat>On-screen Show (4:3)</PresentationFormat>
  <Paragraphs>125</Paragraphs>
  <Slides>20</Slides>
  <Notes>11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20</vt:i4>
      </vt:variant>
    </vt:vector>
  </HeadingPairs>
  <TitlesOfParts>
    <vt:vector size="32" baseType="lpstr">
      <vt:lpstr>Aharoni</vt:lpstr>
      <vt:lpstr>Arial</vt:lpstr>
      <vt:lpstr>Arial Black</vt:lpstr>
      <vt:lpstr>Book Antiqua</vt:lpstr>
      <vt:lpstr>Calibri</vt:lpstr>
      <vt:lpstr>Constantia</vt:lpstr>
      <vt:lpstr>Times New Roman</vt:lpstr>
      <vt:lpstr>US</vt:lpstr>
      <vt:lpstr>Wingdings 2</vt:lpstr>
      <vt:lpstr>YouTube Noto</vt:lpstr>
      <vt:lpstr>YouTube Sans</vt:lpstr>
      <vt:lpstr>Paper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Sylvia Porter</dc:creator>
  <cp:lastModifiedBy>Johnson, Richard</cp:lastModifiedBy>
  <cp:revision>105</cp:revision>
  <cp:lastPrinted>2023-02-16T13:43:17Z</cp:lastPrinted>
  <dcterms:created xsi:type="dcterms:W3CDTF">2022-08-17T18:07:01Z</dcterms:created>
  <dcterms:modified xsi:type="dcterms:W3CDTF">2023-02-27T13:51:07Z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0x0101002817A08AFE9A234F97E3D44D92D62533</vt:lpwstr>
  </property>
</Properties>
</file>